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2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BuCBeKBteJB263mTAJ5JuFRCB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E923E-5939-4482-BE38-DFE90E50CDB4}" v="649" dt="2025-11-30T22:15:48.817"/>
  </p1510:revLst>
</p1510:revInfo>
</file>

<file path=ppt/tableStyles.xml><?xml version="1.0" encoding="utf-8"?>
<a:tblStyleLst xmlns:a="http://schemas.openxmlformats.org/drawingml/2006/main" def="{ED50C831-1F68-4F0D-A5F0-8A2CA592401F}">
  <a:tblStyle styleId="{ED50C831-1F68-4F0D-A5F0-8A2CA59240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660"/>
  </p:normalViewPr>
  <p:slideViewPr>
    <p:cSldViewPr snapToGrid="0">
      <p:cViewPr varScale="1">
        <p:scale>
          <a:sx n="56" d="100"/>
          <a:sy n="56" d="100"/>
        </p:scale>
        <p:origin x="1848" y="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Nascimento Pereira" userId="d16344681e6b32b5" providerId="LiveId" clId="{B14E6CAB-6B6F-4ED5-9223-1FBD24C11A36}"/>
    <pc:docChg chg="undo custSel modSld">
      <pc:chgData name="William Nascimento Pereira" userId="d16344681e6b32b5" providerId="LiveId" clId="{B14E6CAB-6B6F-4ED5-9223-1FBD24C11A36}" dt="2025-11-30T22:25:49.254" v="837" actId="1035"/>
      <pc:docMkLst>
        <pc:docMk/>
      </pc:docMkLst>
      <pc:sldChg chg="modSp mod">
        <pc:chgData name="William Nascimento Pereira" userId="d16344681e6b32b5" providerId="LiveId" clId="{B14E6CAB-6B6F-4ED5-9223-1FBD24C11A36}" dt="2025-11-30T18:22:45.472" v="11" actId="20577"/>
        <pc:sldMkLst>
          <pc:docMk/>
          <pc:sldMk cId="0" sldId="256"/>
        </pc:sldMkLst>
        <pc:spChg chg="mod">
          <ac:chgData name="William Nascimento Pereira" userId="d16344681e6b32b5" providerId="LiveId" clId="{B14E6CAB-6B6F-4ED5-9223-1FBD24C11A36}" dt="2025-11-30T18:22:45.472" v="11" actId="20577"/>
          <ac:spMkLst>
            <pc:docMk/>
            <pc:sldMk cId="0" sldId="256"/>
            <ac:spMk id="91" creationId="{00000000-0000-0000-0000-000000000000}"/>
          </ac:spMkLst>
        </pc:spChg>
      </pc:sldChg>
      <pc:sldChg chg="modSp modAnim">
        <pc:chgData name="William Nascimento Pereira" userId="d16344681e6b32b5" providerId="LiveId" clId="{B14E6CAB-6B6F-4ED5-9223-1FBD24C11A36}" dt="2025-11-30T21:53:46.056" v="771" actId="20577"/>
        <pc:sldMkLst>
          <pc:docMk/>
          <pc:sldMk cId="0" sldId="257"/>
        </pc:sldMkLst>
        <pc:spChg chg="mod">
          <ac:chgData name="William Nascimento Pereira" userId="d16344681e6b32b5" providerId="LiveId" clId="{B14E6CAB-6B6F-4ED5-9223-1FBD24C11A36}" dt="2025-11-30T21:53:46.056" v="771" actId="20577"/>
          <ac:spMkLst>
            <pc:docMk/>
            <pc:sldMk cId="0" sldId="257"/>
            <ac:spMk id="105" creationId="{00000000-0000-0000-0000-000000000000}"/>
          </ac:spMkLst>
        </pc:spChg>
      </pc:sldChg>
      <pc:sldChg chg="modSp modAnim">
        <pc:chgData name="William Nascimento Pereira" userId="d16344681e6b32b5" providerId="LiveId" clId="{B14E6CAB-6B6F-4ED5-9223-1FBD24C11A36}" dt="2025-11-30T21:28:02.954" v="550" actId="113"/>
        <pc:sldMkLst>
          <pc:docMk/>
          <pc:sldMk cId="0" sldId="258"/>
        </pc:sldMkLst>
        <pc:spChg chg="mod">
          <ac:chgData name="William Nascimento Pereira" userId="d16344681e6b32b5" providerId="LiveId" clId="{B14E6CAB-6B6F-4ED5-9223-1FBD24C11A36}" dt="2025-11-30T21:28:02.954" v="550" actId="113"/>
          <ac:spMkLst>
            <pc:docMk/>
            <pc:sldMk cId="0" sldId="258"/>
            <ac:spMk id="115" creationId="{00000000-0000-0000-0000-000000000000}"/>
          </ac:spMkLst>
        </pc:spChg>
      </pc:sldChg>
      <pc:sldChg chg="modSp modAnim">
        <pc:chgData name="William Nascimento Pereira" userId="d16344681e6b32b5" providerId="LiveId" clId="{B14E6CAB-6B6F-4ED5-9223-1FBD24C11A36}" dt="2025-11-30T21:54:01.410" v="773" actId="20577"/>
        <pc:sldMkLst>
          <pc:docMk/>
          <pc:sldMk cId="0" sldId="259"/>
        </pc:sldMkLst>
        <pc:spChg chg="mod">
          <ac:chgData name="William Nascimento Pereira" userId="d16344681e6b32b5" providerId="LiveId" clId="{B14E6CAB-6B6F-4ED5-9223-1FBD24C11A36}" dt="2025-11-30T21:54:01.410" v="773" actId="20577"/>
          <ac:spMkLst>
            <pc:docMk/>
            <pc:sldMk cId="0" sldId="259"/>
            <ac:spMk id="125" creationId="{00000000-0000-0000-0000-000000000000}"/>
          </ac:spMkLst>
        </pc:spChg>
      </pc:sldChg>
      <pc:sldChg chg="modSp">
        <pc:chgData name="William Nascimento Pereira" userId="d16344681e6b32b5" providerId="LiveId" clId="{B14E6CAB-6B6F-4ED5-9223-1FBD24C11A36}" dt="2025-11-30T21:54:11.163" v="776" actId="20577"/>
        <pc:sldMkLst>
          <pc:docMk/>
          <pc:sldMk cId="0" sldId="260"/>
        </pc:sldMkLst>
        <pc:spChg chg="mod">
          <ac:chgData name="William Nascimento Pereira" userId="d16344681e6b32b5" providerId="LiveId" clId="{B14E6CAB-6B6F-4ED5-9223-1FBD24C11A36}" dt="2025-11-30T21:54:11.163" v="776" actId="20577"/>
          <ac:spMkLst>
            <pc:docMk/>
            <pc:sldMk cId="0" sldId="260"/>
            <ac:spMk id="135" creationId="{00000000-0000-0000-0000-000000000000}"/>
          </ac:spMkLst>
        </pc:spChg>
      </pc:sldChg>
      <pc:sldChg chg="modSp">
        <pc:chgData name="William Nascimento Pereira" userId="d16344681e6b32b5" providerId="LiveId" clId="{B14E6CAB-6B6F-4ED5-9223-1FBD24C11A36}" dt="2025-11-30T21:54:17.094" v="777" actId="20577"/>
        <pc:sldMkLst>
          <pc:docMk/>
          <pc:sldMk cId="0" sldId="261"/>
        </pc:sldMkLst>
        <pc:spChg chg="mod">
          <ac:chgData name="William Nascimento Pereira" userId="d16344681e6b32b5" providerId="LiveId" clId="{B14E6CAB-6B6F-4ED5-9223-1FBD24C11A36}" dt="2025-11-30T21:54:17.094" v="777" actId="20577"/>
          <ac:spMkLst>
            <pc:docMk/>
            <pc:sldMk cId="0" sldId="261"/>
            <ac:spMk id="145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18:43:50.859" v="448" actId="1076"/>
        <pc:sldMkLst>
          <pc:docMk/>
          <pc:sldMk cId="0" sldId="262"/>
        </pc:sldMkLst>
        <pc:spChg chg="mod">
          <ac:chgData name="William Nascimento Pereira" userId="d16344681e6b32b5" providerId="LiveId" clId="{B14E6CAB-6B6F-4ED5-9223-1FBD24C11A36}" dt="2025-11-30T18:43:50.859" v="448" actId="1076"/>
          <ac:spMkLst>
            <pc:docMk/>
            <pc:sldMk cId="0" sldId="262"/>
            <ac:spMk id="156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18:43:46.075" v="447" actId="1076"/>
          <ac:spMkLst>
            <pc:docMk/>
            <pc:sldMk cId="0" sldId="262"/>
            <ac:spMk id="157" creationId="{00000000-0000-0000-0000-000000000000}"/>
          </ac:spMkLst>
        </pc:spChg>
        <pc:graphicFrameChg chg="mod modGraphic">
          <ac:chgData name="William Nascimento Pereira" userId="d16344681e6b32b5" providerId="LiveId" clId="{B14E6CAB-6B6F-4ED5-9223-1FBD24C11A36}" dt="2025-11-30T18:43:05.007" v="441" actId="1076"/>
          <ac:graphicFrameMkLst>
            <pc:docMk/>
            <pc:sldMk cId="0" sldId="262"/>
            <ac:graphicFrameMk id="155" creationId="{00000000-0000-0000-0000-000000000000}"/>
          </ac:graphicFrameMkLst>
        </pc:graphicFrameChg>
      </pc:sldChg>
      <pc:sldChg chg="modSp mod">
        <pc:chgData name="William Nascimento Pereira" userId="d16344681e6b32b5" providerId="LiveId" clId="{B14E6CAB-6B6F-4ED5-9223-1FBD24C11A36}" dt="2025-11-30T21:55:33.821" v="783" actId="1076"/>
        <pc:sldMkLst>
          <pc:docMk/>
          <pc:sldMk cId="0" sldId="263"/>
        </pc:sldMkLst>
        <pc:spChg chg="mod">
          <ac:chgData name="William Nascimento Pereira" userId="d16344681e6b32b5" providerId="LiveId" clId="{B14E6CAB-6B6F-4ED5-9223-1FBD24C11A36}" dt="2025-11-30T18:45:32.183" v="462" actId="1076"/>
          <ac:spMkLst>
            <pc:docMk/>
            <pc:sldMk cId="0" sldId="263"/>
            <ac:spMk id="168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1:55:33.821" v="783" actId="1076"/>
          <ac:spMkLst>
            <pc:docMk/>
            <pc:sldMk cId="0" sldId="263"/>
            <ac:spMk id="169" creationId="{00000000-0000-0000-0000-000000000000}"/>
          </ac:spMkLst>
        </pc:spChg>
        <pc:graphicFrameChg chg="mod modGraphic">
          <ac:chgData name="William Nascimento Pereira" userId="d16344681e6b32b5" providerId="LiveId" clId="{B14E6CAB-6B6F-4ED5-9223-1FBD24C11A36}" dt="2025-11-30T18:45:21.927" v="461" actId="1076"/>
          <ac:graphicFrameMkLst>
            <pc:docMk/>
            <pc:sldMk cId="0" sldId="263"/>
            <ac:graphicFrameMk id="167" creationId="{00000000-0000-0000-0000-000000000000}"/>
          </ac:graphicFrameMkLst>
        </pc:graphicFrameChg>
      </pc:sldChg>
      <pc:sldChg chg="modSp mod">
        <pc:chgData name="William Nascimento Pereira" userId="d16344681e6b32b5" providerId="LiveId" clId="{B14E6CAB-6B6F-4ED5-9223-1FBD24C11A36}" dt="2025-11-30T22:24:05.510" v="821" actId="1035"/>
        <pc:sldMkLst>
          <pc:docMk/>
          <pc:sldMk cId="0" sldId="264"/>
        </pc:sldMkLst>
        <pc:spChg chg="mod">
          <ac:chgData name="William Nascimento Pereira" userId="d16344681e6b32b5" providerId="LiveId" clId="{B14E6CAB-6B6F-4ED5-9223-1FBD24C11A36}" dt="2025-11-30T18:48:02.180" v="480" actId="1076"/>
          <ac:spMkLst>
            <pc:docMk/>
            <pc:sldMk cId="0" sldId="264"/>
            <ac:spMk id="179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2:24:05.510" v="821" actId="1035"/>
          <ac:spMkLst>
            <pc:docMk/>
            <pc:sldMk cId="0" sldId="264"/>
            <ac:spMk id="180" creationId="{00000000-0000-0000-0000-000000000000}"/>
          </ac:spMkLst>
        </pc:spChg>
        <pc:graphicFrameChg chg="mod modGraphic">
          <ac:chgData name="William Nascimento Pereira" userId="d16344681e6b32b5" providerId="LiveId" clId="{B14E6CAB-6B6F-4ED5-9223-1FBD24C11A36}" dt="2025-11-30T18:47:20.307" v="475" actId="1076"/>
          <ac:graphicFrameMkLst>
            <pc:docMk/>
            <pc:sldMk cId="0" sldId="264"/>
            <ac:graphicFrameMk id="181" creationId="{00000000-0000-0000-0000-000000000000}"/>
          </ac:graphicFrameMkLst>
        </pc:graphicFrameChg>
      </pc:sldChg>
      <pc:sldChg chg="modSp mod">
        <pc:chgData name="William Nascimento Pereira" userId="d16344681e6b32b5" providerId="LiveId" clId="{B14E6CAB-6B6F-4ED5-9223-1FBD24C11A36}" dt="2025-11-30T21:57:01.837" v="786" actId="1076"/>
        <pc:sldMkLst>
          <pc:docMk/>
          <pc:sldMk cId="0" sldId="265"/>
        </pc:sldMkLst>
        <pc:spChg chg="mod">
          <ac:chgData name="William Nascimento Pereira" userId="d16344681e6b32b5" providerId="LiveId" clId="{B14E6CAB-6B6F-4ED5-9223-1FBD24C11A36}" dt="2025-11-30T18:49:48.242" v="492" actId="14100"/>
          <ac:spMkLst>
            <pc:docMk/>
            <pc:sldMk cId="0" sldId="265"/>
            <ac:spMk id="192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1:57:01.837" v="786" actId="1076"/>
          <ac:spMkLst>
            <pc:docMk/>
            <pc:sldMk cId="0" sldId="265"/>
            <ac:spMk id="193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18:50:26.286" v="496" actId="1076"/>
          <ac:spMkLst>
            <pc:docMk/>
            <pc:sldMk cId="0" sldId="265"/>
            <ac:spMk id="194" creationId="{00000000-0000-0000-0000-000000000000}"/>
          </ac:spMkLst>
        </pc:spChg>
        <pc:graphicFrameChg chg="mod modGraphic">
          <ac:chgData name="William Nascimento Pereira" userId="d16344681e6b32b5" providerId="LiveId" clId="{B14E6CAB-6B6F-4ED5-9223-1FBD24C11A36}" dt="2025-11-30T18:50:01.306" v="494" actId="1076"/>
          <ac:graphicFrameMkLst>
            <pc:docMk/>
            <pc:sldMk cId="0" sldId="265"/>
            <ac:graphicFrameMk id="191" creationId="{00000000-0000-0000-0000-000000000000}"/>
          </ac:graphicFrameMkLst>
        </pc:graphicFrameChg>
      </pc:sldChg>
      <pc:sldChg chg="modSp mod">
        <pc:chgData name="William Nascimento Pereira" userId="d16344681e6b32b5" providerId="LiveId" clId="{B14E6CAB-6B6F-4ED5-9223-1FBD24C11A36}" dt="2025-11-30T22:24:20.019" v="826" actId="1036"/>
        <pc:sldMkLst>
          <pc:docMk/>
          <pc:sldMk cId="0" sldId="266"/>
        </pc:sldMkLst>
        <pc:spChg chg="mod">
          <ac:chgData name="William Nascimento Pereira" userId="d16344681e6b32b5" providerId="LiveId" clId="{B14E6CAB-6B6F-4ED5-9223-1FBD24C11A36}" dt="2025-11-30T21:14:14.974" v="513" actId="1076"/>
          <ac:spMkLst>
            <pc:docMk/>
            <pc:sldMk cId="0" sldId="266"/>
            <ac:spMk id="205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2:24:20.019" v="826" actId="1036"/>
          <ac:spMkLst>
            <pc:docMk/>
            <pc:sldMk cId="0" sldId="266"/>
            <ac:spMk id="206" creationId="{00000000-0000-0000-0000-000000000000}"/>
          </ac:spMkLst>
        </pc:spChg>
        <pc:graphicFrameChg chg="mod modGraphic">
          <ac:chgData name="William Nascimento Pereira" userId="d16344681e6b32b5" providerId="LiveId" clId="{B14E6CAB-6B6F-4ED5-9223-1FBD24C11A36}" dt="2025-11-30T21:12:54.834" v="502" actId="1076"/>
          <ac:graphicFrameMkLst>
            <pc:docMk/>
            <pc:sldMk cId="0" sldId="266"/>
            <ac:graphicFrameMk id="204" creationId="{00000000-0000-0000-0000-000000000000}"/>
          </ac:graphicFrameMkLst>
        </pc:graphicFrameChg>
      </pc:sldChg>
      <pc:sldChg chg="modSp">
        <pc:chgData name="William Nascimento Pereira" userId="d16344681e6b32b5" providerId="LiveId" clId="{B14E6CAB-6B6F-4ED5-9223-1FBD24C11A36}" dt="2025-11-30T21:54:27.848" v="780" actId="5793"/>
        <pc:sldMkLst>
          <pc:docMk/>
          <pc:sldMk cId="0" sldId="267"/>
        </pc:sldMkLst>
        <pc:spChg chg="mod">
          <ac:chgData name="William Nascimento Pereira" userId="d16344681e6b32b5" providerId="LiveId" clId="{B14E6CAB-6B6F-4ED5-9223-1FBD24C11A36}" dt="2025-11-30T21:54:27.848" v="780" actId="5793"/>
          <ac:spMkLst>
            <pc:docMk/>
            <pc:sldMk cId="0" sldId="267"/>
            <ac:spMk id="216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2:24:32.001" v="827" actId="1035"/>
        <pc:sldMkLst>
          <pc:docMk/>
          <pc:sldMk cId="0" sldId="268"/>
        </pc:sldMkLst>
        <pc:spChg chg="mod">
          <ac:chgData name="William Nascimento Pereira" userId="d16344681e6b32b5" providerId="LiveId" clId="{B14E6CAB-6B6F-4ED5-9223-1FBD24C11A36}" dt="2025-11-30T21:39:43.595" v="572" actId="1076"/>
          <ac:spMkLst>
            <pc:docMk/>
            <pc:sldMk cId="0" sldId="268"/>
            <ac:spMk id="226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2:24:32.001" v="827" actId="1035"/>
          <ac:spMkLst>
            <pc:docMk/>
            <pc:sldMk cId="0" sldId="268"/>
            <ac:spMk id="227" creationId="{00000000-0000-0000-0000-000000000000}"/>
          </ac:spMkLst>
        </pc:spChg>
        <pc:graphicFrameChg chg="mod modGraphic">
          <ac:chgData name="William Nascimento Pereira" userId="d16344681e6b32b5" providerId="LiveId" clId="{B14E6CAB-6B6F-4ED5-9223-1FBD24C11A36}" dt="2025-11-30T21:39:49.803" v="573" actId="1076"/>
          <ac:graphicFrameMkLst>
            <pc:docMk/>
            <pc:sldMk cId="0" sldId="268"/>
            <ac:graphicFrameMk id="228" creationId="{00000000-0000-0000-0000-000000000000}"/>
          </ac:graphicFrameMkLst>
        </pc:graphicFrameChg>
      </pc:sldChg>
      <pc:sldChg chg="modSp mod">
        <pc:chgData name="William Nascimento Pereira" userId="d16344681e6b32b5" providerId="LiveId" clId="{B14E6CAB-6B6F-4ED5-9223-1FBD24C11A36}" dt="2025-11-30T21:42:53.364" v="601" actId="1076"/>
        <pc:sldMkLst>
          <pc:docMk/>
          <pc:sldMk cId="0" sldId="269"/>
        </pc:sldMkLst>
        <pc:spChg chg="mod">
          <ac:chgData name="William Nascimento Pereira" userId="d16344681e6b32b5" providerId="LiveId" clId="{B14E6CAB-6B6F-4ED5-9223-1FBD24C11A36}" dt="2025-11-30T21:42:27.278" v="597" actId="1076"/>
          <ac:spMkLst>
            <pc:docMk/>
            <pc:sldMk cId="0" sldId="269"/>
            <ac:spMk id="238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1:42:36.602" v="599" actId="1076"/>
          <ac:spMkLst>
            <pc:docMk/>
            <pc:sldMk cId="0" sldId="269"/>
            <ac:spMk id="239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1:42:53.364" v="601" actId="1076"/>
          <ac:spMkLst>
            <pc:docMk/>
            <pc:sldMk cId="0" sldId="269"/>
            <ac:spMk id="240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2:24:44.592" v="829" actId="1035"/>
        <pc:sldMkLst>
          <pc:docMk/>
          <pc:sldMk cId="0" sldId="270"/>
        </pc:sldMkLst>
        <pc:spChg chg="mod">
          <ac:chgData name="William Nascimento Pereira" userId="d16344681e6b32b5" providerId="LiveId" clId="{B14E6CAB-6B6F-4ED5-9223-1FBD24C11A36}" dt="2025-11-30T21:43:27.267" v="609" actId="1076"/>
          <ac:spMkLst>
            <pc:docMk/>
            <pc:sldMk cId="0" sldId="270"/>
            <ac:spMk id="251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2:24:44.592" v="829" actId="1035"/>
          <ac:spMkLst>
            <pc:docMk/>
            <pc:sldMk cId="0" sldId="270"/>
            <ac:spMk id="252" creationId="{00000000-0000-0000-0000-000000000000}"/>
          </ac:spMkLst>
        </pc:spChg>
        <pc:picChg chg="mod">
          <ac:chgData name="William Nascimento Pereira" userId="d16344681e6b32b5" providerId="LiveId" clId="{B14E6CAB-6B6F-4ED5-9223-1FBD24C11A36}" dt="2025-11-30T21:43:44.764" v="616" actId="1076"/>
          <ac:picMkLst>
            <pc:docMk/>
            <pc:sldMk cId="0" sldId="270"/>
            <ac:picMk id="250" creationId="{00000000-0000-0000-0000-000000000000}"/>
          </ac:picMkLst>
        </pc:picChg>
      </pc:sldChg>
      <pc:sldChg chg="modSp mod">
        <pc:chgData name="William Nascimento Pereira" userId="d16344681e6b32b5" providerId="LiveId" clId="{B14E6CAB-6B6F-4ED5-9223-1FBD24C11A36}" dt="2025-11-30T22:24:50.779" v="830" actId="1035"/>
        <pc:sldMkLst>
          <pc:docMk/>
          <pc:sldMk cId="0" sldId="271"/>
        </pc:sldMkLst>
        <pc:spChg chg="mod">
          <ac:chgData name="William Nascimento Pereira" userId="d16344681e6b32b5" providerId="LiveId" clId="{B14E6CAB-6B6F-4ED5-9223-1FBD24C11A36}" dt="2025-11-30T21:44:21.222" v="625" actId="1076"/>
          <ac:spMkLst>
            <pc:docMk/>
            <pc:sldMk cId="0" sldId="271"/>
            <ac:spMk id="263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2:24:50.779" v="830" actId="1035"/>
          <ac:spMkLst>
            <pc:docMk/>
            <pc:sldMk cId="0" sldId="271"/>
            <ac:spMk id="264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2:25:01.427" v="834" actId="1035"/>
        <pc:sldMkLst>
          <pc:docMk/>
          <pc:sldMk cId="0" sldId="272"/>
        </pc:sldMkLst>
        <pc:spChg chg="mod">
          <ac:chgData name="William Nascimento Pereira" userId="d16344681e6b32b5" providerId="LiveId" clId="{B14E6CAB-6B6F-4ED5-9223-1FBD24C11A36}" dt="2025-11-30T21:45:04.543" v="638" actId="1076"/>
          <ac:spMkLst>
            <pc:docMk/>
            <pc:sldMk cId="0" sldId="272"/>
            <ac:spMk id="275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2:25:01.427" v="834" actId="1035"/>
          <ac:spMkLst>
            <pc:docMk/>
            <pc:sldMk cId="0" sldId="272"/>
            <ac:spMk id="276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2:25:16.741" v="836" actId="1035"/>
        <pc:sldMkLst>
          <pc:docMk/>
          <pc:sldMk cId="0" sldId="273"/>
        </pc:sldMkLst>
        <pc:spChg chg="mod">
          <ac:chgData name="William Nascimento Pereira" userId="d16344681e6b32b5" providerId="LiveId" clId="{B14E6CAB-6B6F-4ED5-9223-1FBD24C11A36}" dt="2025-11-30T21:46:14.145" v="655" actId="122"/>
          <ac:spMkLst>
            <pc:docMk/>
            <pc:sldMk cId="0" sldId="273"/>
            <ac:spMk id="287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2:25:16.741" v="836" actId="1035"/>
          <ac:spMkLst>
            <pc:docMk/>
            <pc:sldMk cId="0" sldId="273"/>
            <ac:spMk id="288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1:58:11.786" v="790" actId="1076"/>
        <pc:sldMkLst>
          <pc:docMk/>
          <pc:sldMk cId="0" sldId="274"/>
        </pc:sldMkLst>
        <pc:spChg chg="mod">
          <ac:chgData name="William Nascimento Pereira" userId="d16344681e6b32b5" providerId="LiveId" clId="{B14E6CAB-6B6F-4ED5-9223-1FBD24C11A36}" dt="2025-11-30T21:58:11.786" v="790" actId="1076"/>
          <ac:spMkLst>
            <pc:docMk/>
            <pc:sldMk cId="0" sldId="274"/>
            <ac:spMk id="300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1:46:56.711" v="666" actId="1076"/>
          <ac:spMkLst>
            <pc:docMk/>
            <pc:sldMk cId="0" sldId="274"/>
            <ac:spMk id="301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1:47:40.275" v="678" actId="404"/>
        <pc:sldMkLst>
          <pc:docMk/>
          <pc:sldMk cId="0" sldId="275"/>
        </pc:sldMkLst>
        <pc:spChg chg="mod">
          <ac:chgData name="William Nascimento Pereira" userId="d16344681e6b32b5" providerId="LiveId" clId="{B14E6CAB-6B6F-4ED5-9223-1FBD24C11A36}" dt="2025-11-30T21:47:25.745" v="673" actId="1076"/>
          <ac:spMkLst>
            <pc:docMk/>
            <pc:sldMk cId="0" sldId="275"/>
            <ac:spMk id="313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1:47:40.275" v="678" actId="404"/>
          <ac:spMkLst>
            <pc:docMk/>
            <pc:sldMk cId="0" sldId="275"/>
            <ac:spMk id="314" creationId="{00000000-0000-0000-0000-000000000000}"/>
          </ac:spMkLst>
        </pc:spChg>
      </pc:sldChg>
      <pc:sldChg chg="modSp mod modAnim">
        <pc:chgData name="William Nascimento Pereira" userId="d16344681e6b32b5" providerId="LiveId" clId="{B14E6CAB-6B6F-4ED5-9223-1FBD24C11A36}" dt="2025-11-30T22:15:48.815" v="818" actId="20577"/>
        <pc:sldMkLst>
          <pc:docMk/>
          <pc:sldMk cId="0" sldId="276"/>
        </pc:sldMkLst>
        <pc:spChg chg="mod">
          <ac:chgData name="William Nascimento Pereira" userId="d16344681e6b32b5" providerId="LiveId" clId="{B14E6CAB-6B6F-4ED5-9223-1FBD24C11A36}" dt="2025-11-30T21:47:59.749" v="684" actId="1076"/>
          <ac:spMkLst>
            <pc:docMk/>
            <pc:sldMk cId="0" sldId="276"/>
            <ac:spMk id="326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1:58:30.168" v="791" actId="1076"/>
          <ac:spMkLst>
            <pc:docMk/>
            <pc:sldMk cId="0" sldId="276"/>
            <ac:spMk id="327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2:15:48.815" v="818" actId="20577"/>
          <ac:spMkLst>
            <pc:docMk/>
            <pc:sldMk cId="0" sldId="276"/>
            <ac:spMk id="328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1:58:56.924" v="792" actId="1076"/>
        <pc:sldMkLst>
          <pc:docMk/>
          <pc:sldMk cId="0" sldId="277"/>
        </pc:sldMkLst>
        <pc:spChg chg="mod">
          <ac:chgData name="William Nascimento Pereira" userId="d16344681e6b32b5" providerId="LiveId" clId="{B14E6CAB-6B6F-4ED5-9223-1FBD24C11A36}" dt="2025-11-30T21:58:56.924" v="792" actId="1076"/>
          <ac:spMkLst>
            <pc:docMk/>
            <pc:sldMk cId="0" sldId="277"/>
            <ac:spMk id="340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1:48:44.666" v="695" actId="1076"/>
          <ac:spMkLst>
            <pc:docMk/>
            <pc:sldMk cId="0" sldId="277"/>
            <ac:spMk id="341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2:01:04.369" v="800" actId="404"/>
        <pc:sldMkLst>
          <pc:docMk/>
          <pc:sldMk cId="0" sldId="278"/>
        </pc:sldMkLst>
        <pc:spChg chg="mod">
          <ac:chgData name="William Nascimento Pereira" userId="d16344681e6b32b5" providerId="LiveId" clId="{B14E6CAB-6B6F-4ED5-9223-1FBD24C11A36}" dt="2025-11-30T21:49:22.680" v="705" actId="1076"/>
          <ac:spMkLst>
            <pc:docMk/>
            <pc:sldMk cId="0" sldId="278"/>
            <ac:spMk id="352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2:01:04.369" v="800" actId="404"/>
          <ac:spMkLst>
            <pc:docMk/>
            <pc:sldMk cId="0" sldId="278"/>
            <ac:spMk id="353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1:50:03.651" v="717" actId="404"/>
        <pc:sldMkLst>
          <pc:docMk/>
          <pc:sldMk cId="0" sldId="279"/>
        </pc:sldMkLst>
        <pc:spChg chg="mod">
          <ac:chgData name="William Nascimento Pereira" userId="d16344681e6b32b5" providerId="LiveId" clId="{B14E6CAB-6B6F-4ED5-9223-1FBD24C11A36}" dt="2025-11-30T21:50:03.651" v="717" actId="404"/>
          <ac:spMkLst>
            <pc:docMk/>
            <pc:sldMk cId="0" sldId="279"/>
            <ac:spMk id="364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1:49:51.311" v="713" actId="1076"/>
          <ac:spMkLst>
            <pc:docMk/>
            <pc:sldMk cId="0" sldId="279"/>
            <ac:spMk id="365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1:50:34.387" v="727" actId="1076"/>
        <pc:sldMkLst>
          <pc:docMk/>
          <pc:sldMk cId="0" sldId="280"/>
        </pc:sldMkLst>
        <pc:spChg chg="mod">
          <ac:chgData name="William Nascimento Pereira" userId="d16344681e6b32b5" providerId="LiveId" clId="{B14E6CAB-6B6F-4ED5-9223-1FBD24C11A36}" dt="2025-11-30T21:50:19.675" v="722" actId="1076"/>
          <ac:spMkLst>
            <pc:docMk/>
            <pc:sldMk cId="0" sldId="280"/>
            <ac:spMk id="376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1:50:34.387" v="727" actId="1076"/>
          <ac:spMkLst>
            <pc:docMk/>
            <pc:sldMk cId="0" sldId="280"/>
            <ac:spMk id="377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2:00:14.126" v="796" actId="1076"/>
        <pc:sldMkLst>
          <pc:docMk/>
          <pc:sldMk cId="0" sldId="281"/>
        </pc:sldMkLst>
        <pc:spChg chg="mod">
          <ac:chgData name="William Nascimento Pereira" userId="d16344681e6b32b5" providerId="LiveId" clId="{B14E6CAB-6B6F-4ED5-9223-1FBD24C11A36}" dt="2025-11-30T22:00:14.126" v="796" actId="1076"/>
          <ac:spMkLst>
            <pc:docMk/>
            <pc:sldMk cId="0" sldId="281"/>
            <ac:spMk id="388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1:50:49.317" v="732" actId="1076"/>
          <ac:spMkLst>
            <pc:docMk/>
            <pc:sldMk cId="0" sldId="281"/>
            <ac:spMk id="389" creationId="{00000000-0000-0000-0000-000000000000}"/>
          </ac:spMkLst>
        </pc:spChg>
      </pc:sldChg>
      <pc:sldChg chg="modSp mod">
        <pc:chgData name="William Nascimento Pereira" userId="d16344681e6b32b5" providerId="LiveId" clId="{B14E6CAB-6B6F-4ED5-9223-1FBD24C11A36}" dt="2025-11-30T22:25:49.254" v="837" actId="1035"/>
        <pc:sldMkLst>
          <pc:docMk/>
          <pc:sldMk cId="0" sldId="282"/>
        </pc:sldMkLst>
        <pc:spChg chg="mod">
          <ac:chgData name="William Nascimento Pereira" userId="d16344681e6b32b5" providerId="LiveId" clId="{B14E6CAB-6B6F-4ED5-9223-1FBD24C11A36}" dt="2025-11-30T21:51:36.808" v="743" actId="1076"/>
          <ac:spMkLst>
            <pc:docMk/>
            <pc:sldMk cId="0" sldId="282"/>
            <ac:spMk id="400" creationId="{00000000-0000-0000-0000-000000000000}"/>
          </ac:spMkLst>
        </pc:spChg>
        <pc:spChg chg="mod">
          <ac:chgData name="William Nascimento Pereira" userId="d16344681e6b32b5" providerId="LiveId" clId="{B14E6CAB-6B6F-4ED5-9223-1FBD24C11A36}" dt="2025-11-30T22:25:49.254" v="837" actId="1035"/>
          <ac:spMkLst>
            <pc:docMk/>
            <pc:sldMk cId="0" sldId="282"/>
            <ac:spMk id="401" creationId="{00000000-0000-0000-0000-000000000000}"/>
          </ac:spMkLst>
        </pc:spChg>
        <pc:graphicFrameChg chg="mod modGraphic">
          <ac:chgData name="William Nascimento Pereira" userId="d16344681e6b32b5" providerId="LiveId" clId="{B14E6CAB-6B6F-4ED5-9223-1FBD24C11A36}" dt="2025-11-30T21:52:20.793" v="754" actId="1076"/>
          <ac:graphicFrameMkLst>
            <pc:docMk/>
            <pc:sldMk cId="0" sldId="282"/>
            <ac:graphicFrameMk id="399" creationId="{00000000-0000-0000-0000-000000000000}"/>
          </ac:graphicFrameMkLst>
        </pc:graphicFrameChg>
      </pc:sldChg>
      <pc:sldChg chg="modSp">
        <pc:chgData name="William Nascimento Pereira" userId="d16344681e6b32b5" providerId="LiveId" clId="{B14E6CAB-6B6F-4ED5-9223-1FBD24C11A36}" dt="2025-11-30T21:52:56.685" v="758" actId="20577"/>
        <pc:sldMkLst>
          <pc:docMk/>
          <pc:sldMk cId="0" sldId="283"/>
        </pc:sldMkLst>
        <pc:spChg chg="mod">
          <ac:chgData name="William Nascimento Pereira" userId="d16344681e6b32b5" providerId="LiveId" clId="{B14E6CAB-6B6F-4ED5-9223-1FBD24C11A36}" dt="2025-11-30T21:52:56.685" v="758" actId="20577"/>
          <ac:spMkLst>
            <pc:docMk/>
            <pc:sldMk cId="0" sldId="283"/>
            <ac:spMk id="41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4334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8132" y="0"/>
            <a:ext cx="304334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741b5c871_0_77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a741b5c87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741b5c871_0_119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a741b5c87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741b5c871_0_451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3a741b5c871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550e3f6ae_0_74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3a550e3f6a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741b5c871_0_141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a741b5c87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741b5c871_0_149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3a741b5c87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550e3f6ae_0_42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a550e3f6a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550e3f6ae_0_82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3a550e3f6a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550e3f6ae_0_90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a550e3f6a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741b5c871_0_190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3a741b5c87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741b5c871_0_198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a741b5c871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741b5c871_0_20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3a741b5c871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741b5c871_0_228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3a741b5c871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741b5c871_0_23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a741b5c871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741b5c871_0_244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3a741b5c871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a741b5c871_0_264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a741b5c87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741b5c871_0_272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3a741b5c87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741b5c871_0_19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3a741b5c87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741b5c871_0_28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a741b5c87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741b5c871_0_4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3a741b5c87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741b5c871_0_323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a741b5c871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741b5c871_0_36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a741b5c871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741b5c871_0_38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a741b5c871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8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3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92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9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2215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2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6046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90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9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1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27708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4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321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8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3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3" y="2943358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8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9591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2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2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2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3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1" y="4781081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3608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6"/>
            <a:ext cx="7773339" cy="342410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57127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09604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4"/>
            <a:ext cx="5744043" cy="51815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56784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7" y="2136708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8" y="2136708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5"/>
            <a:ext cx="584978" cy="365125"/>
          </a:xfrm>
        </p:spPr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0894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5"/>
            <a:ext cx="7772870" cy="34241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1311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6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60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12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3" y="618520"/>
            <a:ext cx="7773338" cy="159617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5"/>
            <a:ext cx="3829520" cy="34241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5"/>
            <a:ext cx="3829050" cy="34241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8227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3" y="618520"/>
            <a:ext cx="7773338" cy="159617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7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2" y="3051015"/>
            <a:ext cx="3829520" cy="274018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1" y="3051015"/>
            <a:ext cx="3829051" cy="274018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6093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14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9481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8" y="609603"/>
            <a:ext cx="4650122" cy="518159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556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1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5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957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3" y="61852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6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2" y="5883278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5883278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80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jp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4549" y="5933825"/>
            <a:ext cx="4247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br>
              <a:rPr lang="pt-B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pt-B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pt-B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 do Nascimento Pereira</a:t>
            </a: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4235" y="526570"/>
            <a:ext cx="3286940" cy="7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324554" y="6337516"/>
            <a:ext cx="5279362" cy="37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pt-B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Orientador: Professor Bruno Eduardo Teixeira</a:t>
            </a:r>
            <a:endParaRPr dirty="0"/>
          </a:p>
        </p:txBody>
      </p:sp>
      <p:sp>
        <p:nvSpPr>
          <p:cNvPr id="92" name="Google Shape;92;p1"/>
          <p:cNvSpPr/>
          <p:nvPr/>
        </p:nvSpPr>
        <p:spPr>
          <a:xfrm>
            <a:off x="1259632" y="2326114"/>
            <a:ext cx="6624736" cy="2088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2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PROJETO DE SISTEMA AUTOMATIZADO DE SEPARAÇÃO DE MATERIAIS COM APLICAÇÃO DA NR-12 EM EQUIPAMENTOS INDUSTRIAIS</a:t>
            </a:r>
            <a:endParaRPr sz="200" dirty="0"/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1609" y="111533"/>
            <a:ext cx="1990763" cy="190064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365778" y="5743393"/>
            <a:ext cx="7559814" cy="52753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" descr="Texto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446" y="220146"/>
            <a:ext cx="1450375" cy="144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2" grpId="0" animBg="1"/>
      <p:bldP spid="9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741b5c871_0_77"/>
          <p:cNvSpPr/>
          <p:nvPr/>
        </p:nvSpPr>
        <p:spPr>
          <a:xfrm>
            <a:off x="1865646" y="241087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Revisão de Literatura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g3a741b5c871_0_77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3a741b5c871_0_77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3a741b5c871_0_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a741b5c871_0_77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0811"/>
            <a:ext cx="1184368" cy="11770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1" name="Google Shape;191;g3a741b5c871_0_77"/>
          <p:cNvGraphicFramePr/>
          <p:nvPr>
            <p:extLst>
              <p:ext uri="{D42A27DB-BD31-4B8C-83A1-F6EECF244321}">
                <p14:modId xmlns:p14="http://schemas.microsoft.com/office/powerpoint/2010/main" val="3199131989"/>
              </p:ext>
            </p:extLst>
          </p:nvPr>
        </p:nvGraphicFramePr>
        <p:xfrm>
          <a:off x="952500" y="1685297"/>
          <a:ext cx="7239000" cy="2743020"/>
        </p:xfrm>
        <a:graphic>
          <a:graphicData uri="http://schemas.openxmlformats.org/drawingml/2006/table">
            <a:tbl>
              <a:tblPr>
                <a:noFill/>
                <a:tableStyleId>{ED50C831-1F68-4F0D-A5F0-8A2CA592401F}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Valor</a:t>
                      </a:r>
                      <a:endParaRPr sz="18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Descrição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a 2 pessoas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a 7 pessoas 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 a 15 pessoas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 a 50 pessoas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12,0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Mais de 50 pessoas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2" name="Google Shape;192;g3a741b5c871_0_77"/>
          <p:cNvSpPr txBox="1"/>
          <p:nvPr/>
        </p:nvSpPr>
        <p:spPr>
          <a:xfrm>
            <a:off x="2570937" y="1221340"/>
            <a:ext cx="408630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Quadro 4 – Números de pessoas expostas (NP)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g3a741b5c871_0_77"/>
          <p:cNvSpPr txBox="1"/>
          <p:nvPr/>
        </p:nvSpPr>
        <p:spPr>
          <a:xfrm>
            <a:off x="2345888" y="4424868"/>
            <a:ext cx="453640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Adaptado de KÜNZEL; RODRIGUES (2019)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3a741b5c871_0_77"/>
          <p:cNvSpPr txBox="1"/>
          <p:nvPr/>
        </p:nvSpPr>
        <p:spPr>
          <a:xfrm>
            <a:off x="641945" y="4938822"/>
            <a:ext cx="7239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 os dados coletados, utilizamos na Equação 1 para calcular o HRN.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HRN = LO x FE x DPH x NP                                                   (1)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7" grpId="0" animBg="1"/>
      <p:bldP spid="188" grpId="0" animBg="1"/>
      <p:bldP spid="192" grpId="0"/>
      <p:bldP spid="193" grpId="0"/>
      <p:bldP spid="1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741b5c871_0_119"/>
          <p:cNvSpPr/>
          <p:nvPr/>
        </p:nvSpPr>
        <p:spPr>
          <a:xfrm>
            <a:off x="1986417" y="241087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Revisão de Literatura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g3a741b5c871_0_119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3a741b5c871_0_119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3a741b5c871_0_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a741b5c871_0_119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0811"/>
            <a:ext cx="1184368" cy="11770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4" name="Google Shape;204;g3a741b5c871_0_119"/>
          <p:cNvGraphicFramePr/>
          <p:nvPr>
            <p:extLst>
              <p:ext uri="{D42A27DB-BD31-4B8C-83A1-F6EECF244321}">
                <p14:modId xmlns:p14="http://schemas.microsoft.com/office/powerpoint/2010/main" val="2103695058"/>
              </p:ext>
            </p:extLst>
          </p:nvPr>
        </p:nvGraphicFramePr>
        <p:xfrm>
          <a:off x="269100" y="1632724"/>
          <a:ext cx="8605800" cy="4480320"/>
        </p:xfrm>
        <a:graphic>
          <a:graphicData uri="http://schemas.openxmlformats.org/drawingml/2006/table">
            <a:tbl>
              <a:tblPr>
                <a:noFill/>
                <a:tableStyleId>{ED50C831-1F68-4F0D-A5F0-8A2CA592401F}</a:tableStyleId>
              </a:tblPr>
              <a:tblGrid>
                <a:gridCol w="201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Resultado </a:t>
                      </a:r>
                      <a:endParaRPr sz="18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Risco 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Avaliação </a:t>
                      </a:r>
                      <a:endParaRPr sz="18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 a 1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Aceitável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Considerar possíveis ações. Manter as medidas de proteção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a 5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Muito baixo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 a 10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Baixo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Garantir que as medidas atuais de proteção são eficazes. Aprimorar com ações complementares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 a 50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Significante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 a 100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Alto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Devem ser realizadas ações para reduzir ou eliminar o risco. Garantir a implementação de proteções ou dispositivos de segurança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 a 500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Muito Alto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500 a 1000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Extremo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Ações imediata para reduzir ou eliminar o risco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Maior que 1000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Inaceitável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Interromper a atividade até eliminação ou redução do risco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5" name="Google Shape;205;g3a741b5c871_0_119"/>
          <p:cNvSpPr txBox="1"/>
          <p:nvPr/>
        </p:nvSpPr>
        <p:spPr>
          <a:xfrm>
            <a:off x="2594363" y="1173811"/>
            <a:ext cx="39552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Quadro 5 – Avaliação </a:t>
            </a:r>
            <a:r>
              <a:rPr lang="pt-BR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Hazard</a:t>
            </a:r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Rating </a:t>
            </a:r>
            <a:r>
              <a:rPr lang="pt-BR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</a:t>
            </a:r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g3a741b5c871_0_119"/>
          <p:cNvSpPr txBox="1"/>
          <p:nvPr/>
        </p:nvSpPr>
        <p:spPr>
          <a:xfrm>
            <a:off x="2284909" y="6100817"/>
            <a:ext cx="457417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Adaptado de KÜNZEL; RODRIGUES (2019)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0" grpId="0" animBg="1"/>
      <p:bldP spid="201" grpId="0" animBg="1"/>
      <p:bldP spid="205" grpId="0"/>
      <p:bldP spid="2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741b5c871_0_451"/>
          <p:cNvSpPr/>
          <p:nvPr/>
        </p:nvSpPr>
        <p:spPr>
          <a:xfrm>
            <a:off x="1917408" y="241087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Revisão de Literatura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g3a741b5c871_0_451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a741b5c871_0_451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3a741b5c871_0_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a741b5c871_0_451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0811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a741b5c871_0_451"/>
          <p:cNvSpPr txBox="1"/>
          <p:nvPr/>
        </p:nvSpPr>
        <p:spPr>
          <a:xfrm>
            <a:off x="147750" y="1427450"/>
            <a:ext cx="88485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buAutoNum type="alphaLcParenR" startAt="4"/>
            </a:pP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Checklists</a:t>
            </a:r>
          </a:p>
          <a:p>
            <a:pPr marL="457200" indent="-457200">
              <a:buAutoNum type="alphaLcParenR" startAt="4"/>
            </a:pP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listas de verificação, ou checklists, são ferramentas simples, porém altamente eficazes para a avaliação sistemática da conformidade de máquinas e equipamentos com os requisitos legais de segurança (BRASIL ,2025).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 animBg="1"/>
      <p:bldP spid="213" grpId="0" animBg="1"/>
      <p:bldP spid="2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/>
          <p:nvPr/>
        </p:nvSpPr>
        <p:spPr>
          <a:xfrm>
            <a:off x="2195613" y="206581"/>
            <a:ext cx="441782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Materiais e Métodos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0" y="6812283"/>
            <a:ext cx="9144000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1249739" y="942177"/>
            <a:ext cx="7894263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"/>
          <p:cNvSpPr txBox="1"/>
          <p:nvPr/>
        </p:nvSpPr>
        <p:spPr>
          <a:xfrm>
            <a:off x="1550056" y="1201822"/>
            <a:ext cx="570893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Quadro 6 – Materiais utilizados no desenvolvimento do protótipo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5"/>
          <p:cNvSpPr txBox="1"/>
          <p:nvPr/>
        </p:nvSpPr>
        <p:spPr>
          <a:xfrm>
            <a:off x="3370584" y="6203309"/>
            <a:ext cx="206787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O autor (2025)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8" name="Google Shape;228;p5"/>
          <p:cNvGraphicFramePr/>
          <p:nvPr>
            <p:extLst>
              <p:ext uri="{D42A27DB-BD31-4B8C-83A1-F6EECF244321}">
                <p14:modId xmlns:p14="http://schemas.microsoft.com/office/powerpoint/2010/main" val="3937453803"/>
              </p:ext>
            </p:extLst>
          </p:nvPr>
        </p:nvGraphicFramePr>
        <p:xfrm>
          <a:off x="952500" y="1632679"/>
          <a:ext cx="7239000" cy="4571700"/>
        </p:xfrm>
        <a:graphic>
          <a:graphicData uri="http://schemas.openxmlformats.org/drawingml/2006/table">
            <a:tbl>
              <a:tblPr>
                <a:noFill/>
                <a:tableStyleId>{ED50C831-1F68-4F0D-A5F0-8A2CA592401F}</a:tableStyleId>
              </a:tblPr>
              <a:tblGrid>
                <a:gridCol w="255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Descrição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Esteira transportadora em acrílico 55 cm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Braço robótico 4 eixos com micro servos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Suportes e cantoneiras metálicas (M12 e M30)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Sensores (indutivos, capacitivos, ópticos)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Arduino Uno R3 e Shield V5.0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CLP FX1N Mitsubishi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Madeira base 1200 x 1000 mm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Torre luminosa com buzina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Fontes 5V e 24VDC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222" grpId="0" animBg="1"/>
      <p:bldP spid="223" grpId="0" animBg="1"/>
      <p:bldP spid="226" grpId="0"/>
      <p:bldP spid="2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550e3f6ae_0_74"/>
          <p:cNvSpPr/>
          <p:nvPr/>
        </p:nvSpPr>
        <p:spPr>
          <a:xfrm>
            <a:off x="1977963" y="256499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g3a550e3f6ae_0_74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3a550e3f6ae_0_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a550e3f6ae_0_74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a550e3f6ae_0_74" title="20251109_10263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38" y="2089087"/>
            <a:ext cx="7487724" cy="4136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a550e3f6ae_0_74"/>
          <p:cNvSpPr txBox="1"/>
          <p:nvPr/>
        </p:nvSpPr>
        <p:spPr>
          <a:xfrm>
            <a:off x="2804395" y="1636938"/>
            <a:ext cx="298619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2 – Rolete de tração esteira</a:t>
            </a:r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39" name="Google Shape;239;g3a550e3f6ae_0_74"/>
          <p:cNvSpPr txBox="1"/>
          <p:nvPr/>
        </p:nvSpPr>
        <p:spPr>
          <a:xfrm>
            <a:off x="3572872" y="6246717"/>
            <a:ext cx="199825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Fonte: O autor (2025)</a:t>
            </a:r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0" name="Google Shape;240;g3a550e3f6ae_0_74"/>
          <p:cNvSpPr txBox="1"/>
          <p:nvPr/>
        </p:nvSpPr>
        <p:spPr>
          <a:xfrm>
            <a:off x="492750" y="1199996"/>
            <a:ext cx="8158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Aplicação da análise preliminar de risco em automação e segurança </a:t>
            </a: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3;p5">
            <a:extLst>
              <a:ext uri="{FF2B5EF4-FFF2-40B4-BE49-F238E27FC236}">
                <a16:creationId xmlns:a16="http://schemas.microsoft.com/office/drawing/2014/main" id="{36BAED5B-4107-CF55-0710-09F0700D986C}"/>
              </a:ext>
            </a:extLst>
          </p:cNvPr>
          <p:cNvSpPr/>
          <p:nvPr/>
        </p:nvSpPr>
        <p:spPr>
          <a:xfrm>
            <a:off x="1249739" y="942177"/>
            <a:ext cx="7894263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34" grpId="0" animBg="1"/>
      <p:bldP spid="238" grpId="0"/>
      <p:bldP spid="239" grpId="0"/>
      <p:bldP spid="240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741b5c871_0_141"/>
          <p:cNvSpPr/>
          <p:nvPr/>
        </p:nvSpPr>
        <p:spPr>
          <a:xfrm>
            <a:off x="2046977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g3a741b5c871_0_141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a741b5c871_0_141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3a741b5c871_0_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a741b5c871_0_141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a741b5c871_0_141" title="20251109_10254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25" y="1787587"/>
            <a:ext cx="8467348" cy="449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a741b5c871_0_141"/>
          <p:cNvSpPr txBox="1"/>
          <p:nvPr/>
        </p:nvSpPr>
        <p:spPr>
          <a:xfrm>
            <a:off x="2653258" y="1350808"/>
            <a:ext cx="358803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3 – Garra transportando o material</a:t>
            </a:r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52" name="Google Shape;252;g3a741b5c871_0_141"/>
          <p:cNvSpPr txBox="1"/>
          <p:nvPr/>
        </p:nvSpPr>
        <p:spPr>
          <a:xfrm>
            <a:off x="3565817" y="6211949"/>
            <a:ext cx="201236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O autor (2025</a:t>
            </a: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pt-BR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46" grpId="0" animBg="1"/>
      <p:bldP spid="247" grpId="0" animBg="1"/>
      <p:bldP spid="251" grpId="0"/>
      <p:bldP spid="2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741b5c871_0_149"/>
          <p:cNvSpPr/>
          <p:nvPr/>
        </p:nvSpPr>
        <p:spPr>
          <a:xfrm>
            <a:off x="2081479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g3a741b5c871_0_149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3a741b5c871_0_149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3a741b5c871_0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a741b5c871_0_149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a741b5c871_0_149" title="20251108_17540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52" y="1799439"/>
            <a:ext cx="8471301" cy="447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a741b5c871_0_149"/>
          <p:cNvSpPr txBox="1"/>
          <p:nvPr/>
        </p:nvSpPr>
        <p:spPr>
          <a:xfrm>
            <a:off x="2273356" y="1356987"/>
            <a:ext cx="460872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4 – Acessibilidade ao dispositivo de segurança</a:t>
            </a:r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64" name="Google Shape;264;g3a741b5c871_0_149"/>
          <p:cNvSpPr txBox="1"/>
          <p:nvPr/>
        </p:nvSpPr>
        <p:spPr>
          <a:xfrm>
            <a:off x="3568664" y="6272330"/>
            <a:ext cx="200667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Fonte: O autor (2025)</a:t>
            </a:r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258" grpId="0" animBg="1"/>
      <p:bldP spid="259" grpId="0" animBg="1"/>
      <p:bldP spid="263" grpId="0"/>
      <p:bldP spid="2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550e3f6ae_0_42"/>
          <p:cNvSpPr/>
          <p:nvPr/>
        </p:nvSpPr>
        <p:spPr>
          <a:xfrm>
            <a:off x="1995213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g3a550e3f6ae_0_42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3a550e3f6ae_0_42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3a550e3f6ae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a550e3f6ae_0_42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a550e3f6ae_0_42" title="20251108_17562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98832"/>
            <a:ext cx="8839204" cy="397073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a550e3f6ae_0_42"/>
          <p:cNvSpPr txBox="1"/>
          <p:nvPr/>
        </p:nvSpPr>
        <p:spPr>
          <a:xfrm>
            <a:off x="2295092" y="1339501"/>
            <a:ext cx="420084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5 – Periféricos projeto que causam ruídos</a:t>
            </a:r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76" name="Google Shape;276;g3a550e3f6ae_0_42"/>
          <p:cNvSpPr txBox="1"/>
          <p:nvPr/>
        </p:nvSpPr>
        <p:spPr>
          <a:xfrm>
            <a:off x="3555612" y="5714012"/>
            <a:ext cx="2032775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O autor (2025</a:t>
            </a: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pt-BR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0" grpId="0" animBg="1"/>
      <p:bldP spid="271" grpId="0" animBg="1"/>
      <p:bldP spid="275" grpId="0"/>
      <p:bldP spid="2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550e3f6ae_0_82"/>
          <p:cNvSpPr/>
          <p:nvPr/>
        </p:nvSpPr>
        <p:spPr>
          <a:xfrm>
            <a:off x="2150489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g3a550e3f6ae_0_82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a550e3f6ae_0_82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3a550e3f6ae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3a550e3f6ae_0_82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a550e3f6ae_0_82" title="Captura de tela 2025-11-20 09393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3690" y="1644488"/>
            <a:ext cx="6598725" cy="465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a550e3f6ae_0_82"/>
          <p:cNvSpPr txBox="1"/>
          <p:nvPr/>
        </p:nvSpPr>
        <p:spPr>
          <a:xfrm>
            <a:off x="2104959" y="1119585"/>
            <a:ext cx="493408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6 – Estrutura de análise preliminar de riscos (APR)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g3a550e3f6ae_0_82"/>
          <p:cNvSpPr txBox="1"/>
          <p:nvPr/>
        </p:nvSpPr>
        <p:spPr>
          <a:xfrm>
            <a:off x="3229050" y="6247270"/>
            <a:ext cx="2868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O autor (2025)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282" grpId="0" animBg="1"/>
      <p:bldP spid="283" grpId="0" animBg="1"/>
      <p:bldP spid="287" grpId="0"/>
      <p:bldP spid="2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550e3f6ae_0_90"/>
          <p:cNvSpPr/>
          <p:nvPr/>
        </p:nvSpPr>
        <p:spPr>
          <a:xfrm>
            <a:off x="2133238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g3a550e3f6ae_0_90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a550e3f6ae_0_90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3a550e3f6ae_0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a550e3f6ae_0_90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a550e3f6ae_0_90"/>
          <p:cNvSpPr txBox="1"/>
          <p:nvPr/>
        </p:nvSpPr>
        <p:spPr>
          <a:xfrm>
            <a:off x="1267650" y="1068000"/>
            <a:ext cx="6608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Aplicação do mapa de risco em automação e segurança </a:t>
            </a:r>
            <a:endParaRPr sz="2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g3a550e3f6ae_0_90" title="Captura de tela 2025-11-13 1838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2" y="1979400"/>
            <a:ext cx="8839201" cy="442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a550e3f6ae_0_90"/>
          <p:cNvSpPr txBox="1"/>
          <p:nvPr/>
        </p:nvSpPr>
        <p:spPr>
          <a:xfrm>
            <a:off x="3135238" y="6381417"/>
            <a:ext cx="2796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O autor (2025) 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g3a550e3f6ae_0_90"/>
          <p:cNvSpPr txBox="1"/>
          <p:nvPr/>
        </p:nvSpPr>
        <p:spPr>
          <a:xfrm>
            <a:off x="1695150" y="1470394"/>
            <a:ext cx="5753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7 – Mapa de risco do sistema automatizado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  <p:bldP spid="294" grpId="0" animBg="1"/>
      <p:bldP spid="295" grpId="0" animBg="1"/>
      <p:bldP spid="298" grpId="0"/>
      <p:bldP spid="300" grpId="0"/>
      <p:bldP spid="30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868507" y="269227"/>
            <a:ext cx="489736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Sumário da Apresentação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0" y="6812283"/>
            <a:ext cx="9144000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1249739" y="942177"/>
            <a:ext cx="7894263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249350" y="1736550"/>
            <a:ext cx="74103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61950">
              <a:buClr>
                <a:schemeClr val="dk1"/>
              </a:buClr>
              <a:buSzPts val="2100"/>
              <a:buFont typeface="Times New Roman"/>
              <a:buAutoNum type="arabicPeriod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</a:p>
          <a:p>
            <a:pPr marL="457200" indent="-361950">
              <a:buClr>
                <a:schemeClr val="dk1"/>
              </a:buClr>
              <a:buSzPts val="2100"/>
              <a:buFont typeface="Times New Roman"/>
              <a:buAutoNum type="arabicPeriod"/>
            </a:pPr>
            <a:endParaRPr lang="pt-BR"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>
              <a:buClr>
                <a:schemeClr val="dk1"/>
              </a:buClr>
              <a:buSzPts val="2100"/>
              <a:buFont typeface="Times New Roman"/>
              <a:buAutoNum type="arabicPeriod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Revisão de literatura</a:t>
            </a:r>
          </a:p>
          <a:p>
            <a:pPr marL="457200" indent="-361950">
              <a:buClr>
                <a:schemeClr val="dk1"/>
              </a:buClr>
              <a:buSzPts val="2100"/>
              <a:buFont typeface="Times New Roman"/>
              <a:buAutoNum type="arabicPeriod"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>
              <a:buClr>
                <a:schemeClr val="dk1"/>
              </a:buClr>
              <a:buSzPts val="2100"/>
              <a:buFont typeface="Times New Roman"/>
              <a:buAutoNum type="arabicPeriod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Materiais e métodos</a:t>
            </a:r>
          </a:p>
          <a:p>
            <a:pPr marL="457200" indent="-361950">
              <a:buClr>
                <a:schemeClr val="dk1"/>
              </a:buClr>
              <a:buSzPts val="2100"/>
              <a:buFont typeface="Times New Roman"/>
              <a:buAutoNum type="arabicPeriod"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>
              <a:buClr>
                <a:schemeClr val="dk1"/>
              </a:buClr>
              <a:buSzPts val="2100"/>
              <a:buFont typeface="Times New Roman"/>
              <a:buAutoNum type="arabicPeriod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</a:t>
            </a:r>
          </a:p>
          <a:p>
            <a:pPr marL="457200" indent="-361950">
              <a:buClr>
                <a:schemeClr val="dk1"/>
              </a:buClr>
              <a:buSzPts val="2100"/>
              <a:buFont typeface="Times New Roman"/>
              <a:buAutoNum type="arabicPeriod"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>
              <a:buClr>
                <a:schemeClr val="dk1"/>
              </a:buClr>
              <a:buSzPts val="2100"/>
              <a:buFont typeface="Times New Roman"/>
              <a:buAutoNum type="arabicPeriod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Conclusão</a:t>
            </a:r>
          </a:p>
          <a:p>
            <a:pPr marL="457200" indent="-361950">
              <a:buClr>
                <a:schemeClr val="dk1"/>
              </a:buClr>
              <a:buSzPts val="2100"/>
              <a:buFont typeface="Times New Roman"/>
              <a:buAutoNum type="arabicPeriod"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>
              <a:buClr>
                <a:schemeClr val="dk1"/>
              </a:buClr>
              <a:buSzPts val="2100"/>
              <a:buFont typeface="Times New Roman"/>
              <a:buAutoNum type="arabicPeriod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Referência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 animBg="1"/>
      <p:bldP spid="102" grpId="0" animBg="1"/>
      <p:bldP spid="10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"/>
          <p:cNvSpPr/>
          <p:nvPr/>
        </p:nvSpPr>
        <p:spPr>
          <a:xfrm>
            <a:off x="2133239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6"/>
          <p:cNvSpPr/>
          <p:nvPr/>
        </p:nvSpPr>
        <p:spPr>
          <a:xfrm>
            <a:off x="0" y="6812283"/>
            <a:ext cx="9144000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6"/>
          <p:cNvSpPr/>
          <p:nvPr/>
        </p:nvSpPr>
        <p:spPr>
          <a:xfrm>
            <a:off x="1249739" y="942177"/>
            <a:ext cx="7894263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6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"/>
          <p:cNvSpPr txBox="1"/>
          <p:nvPr/>
        </p:nvSpPr>
        <p:spPr>
          <a:xfrm>
            <a:off x="1389425" y="1108413"/>
            <a:ext cx="6608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Aplicações práticas do HRN em segurança de máquinas </a:t>
            </a:r>
            <a:endParaRPr sz="2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2" name="Google Shape;312;p6"/>
          <p:cNvGraphicFramePr/>
          <p:nvPr/>
        </p:nvGraphicFramePr>
        <p:xfrm>
          <a:off x="952500" y="2086038"/>
          <a:ext cx="7239000" cy="3108810"/>
        </p:xfrm>
        <a:graphic>
          <a:graphicData uri="http://schemas.openxmlformats.org/drawingml/2006/table">
            <a:tbl>
              <a:tblPr>
                <a:noFill/>
                <a:tableStyleId>{ED50C831-1F68-4F0D-A5F0-8A2CA592401F}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Fator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Valor 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Descrição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Probabilidade de ocorrência - (LO)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5,00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Alguma chance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Frequência de exposição - (FE)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5,00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Constante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Grau de possível lesão – (DPH)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Fratura grave nos ossos, mão, braço ou perna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Número de pessoas ao merce do risco – (NP)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a 7 pessoas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3" name="Google Shape;313;p6"/>
          <p:cNvSpPr txBox="1"/>
          <p:nvPr/>
        </p:nvSpPr>
        <p:spPr>
          <a:xfrm>
            <a:off x="840150" y="1618048"/>
            <a:ext cx="7463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Quadro 7 – Avaliação de risco do protótipo esteira transportadora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14" name="Google Shape;314;p6"/>
          <p:cNvSpPr txBox="1"/>
          <p:nvPr/>
        </p:nvSpPr>
        <p:spPr>
          <a:xfrm>
            <a:off x="1775400" y="5212638"/>
            <a:ext cx="5593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Fonte: Adaptado de KÜNZEL; RODRIGUES (2019)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15" name="Google Shape;315;p6"/>
          <p:cNvSpPr txBox="1"/>
          <p:nvPr/>
        </p:nvSpPr>
        <p:spPr>
          <a:xfrm>
            <a:off x="760050" y="5896100"/>
            <a:ext cx="7623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HRN = 5,00 * 5,00 * 2,0 * 2,0 = 100,00                                                 (2)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  <p:bldP spid="307" grpId="0" animBg="1"/>
      <p:bldP spid="308" grpId="0" animBg="1"/>
      <p:bldP spid="311" grpId="0"/>
      <p:bldP spid="313" grpId="0"/>
      <p:bldP spid="314" grpId="0"/>
      <p:bldP spid="3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741b5c871_0_190"/>
          <p:cNvSpPr/>
          <p:nvPr/>
        </p:nvSpPr>
        <p:spPr>
          <a:xfrm>
            <a:off x="2012473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g3a741b5c871_0_190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3a741b5c871_0_190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3a741b5c871_0_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a741b5c871_0_190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5" name="Google Shape;325;g3a741b5c871_0_190"/>
          <p:cNvGraphicFramePr/>
          <p:nvPr/>
        </p:nvGraphicFramePr>
        <p:xfrm>
          <a:off x="328788" y="1613637"/>
          <a:ext cx="8486400" cy="2377290"/>
        </p:xfrm>
        <a:graphic>
          <a:graphicData uri="http://schemas.openxmlformats.org/drawingml/2006/table">
            <a:tbl>
              <a:tblPr>
                <a:noFill/>
                <a:tableStyleId>{ED50C831-1F68-4F0D-A5F0-8A2CA592401F}</a:tableStyleId>
              </a:tblPr>
              <a:tblGrid>
                <a:gridCol w="391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Fator 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Valor 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Descrição 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Probabilidade de ocorrência - (LO)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10,00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Muito provável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Frequência de exposição - (FE)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5,00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Constante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Grau de possível lesão – (DPH)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12,0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Enfermidade permanente ou crítica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Número de pessoas ao merce do risco – (NP)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a 7 pessoas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6" name="Google Shape;326;g3a741b5c871_0_190"/>
          <p:cNvSpPr txBox="1"/>
          <p:nvPr/>
        </p:nvSpPr>
        <p:spPr>
          <a:xfrm>
            <a:off x="1392438" y="1169516"/>
            <a:ext cx="6359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Quadro 8 – Avaliação de risco do protótipo garra robótica</a:t>
            </a:r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27" name="Google Shape;327;g3a741b5c871_0_190"/>
          <p:cNvSpPr txBox="1"/>
          <p:nvPr/>
        </p:nvSpPr>
        <p:spPr>
          <a:xfrm>
            <a:off x="1623888" y="3971449"/>
            <a:ext cx="5896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Fonte: Adaptado de KÜNZEL; RODRIGUES (2019)</a:t>
            </a:r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28" name="Google Shape;328;g3a741b5c871_0_190"/>
          <p:cNvSpPr txBox="1"/>
          <p:nvPr/>
        </p:nvSpPr>
        <p:spPr>
          <a:xfrm>
            <a:off x="198900" y="4410600"/>
            <a:ext cx="87462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HRN = 10,00 * 5,00 * 12,0 * 2,0 = 1.200,00                                                    (3)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Impactos na segurança operacional </a:t>
            </a: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Antes da automação e adequação à NR-12, os riscos mapeados com o método HRN apresentaram valores significativos conforme equação 2 e equação 3: 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Esteira transportadora: HRN = 100 (risco alto); 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Garra robótica: HRN = 1200 (risco inaceitável).   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/>
      <p:bldP spid="321" grpId="0" animBg="1"/>
      <p:bldP spid="322" grpId="0" animBg="1"/>
      <p:bldP spid="326" grpId="0"/>
      <p:bldP spid="327" grpId="0"/>
      <p:bldP spid="3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741b5c871_0_198"/>
          <p:cNvSpPr/>
          <p:nvPr/>
        </p:nvSpPr>
        <p:spPr>
          <a:xfrm>
            <a:off x="2150490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g3a741b5c871_0_198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3a741b5c871_0_198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g3a741b5c871_0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3a741b5c871_0_198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a741b5c871_0_198"/>
          <p:cNvSpPr txBox="1"/>
          <p:nvPr/>
        </p:nvSpPr>
        <p:spPr>
          <a:xfrm>
            <a:off x="1710075" y="1231647"/>
            <a:ext cx="6145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Aplicação do checklist em automação e segurança</a:t>
            </a: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g3a741b5c871_0_198" title="Captura de tela 2025-10-11 21185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200" y="2197163"/>
            <a:ext cx="86116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a741b5c871_0_198"/>
          <p:cNvSpPr txBox="1"/>
          <p:nvPr/>
        </p:nvSpPr>
        <p:spPr>
          <a:xfrm>
            <a:off x="3285990" y="6340482"/>
            <a:ext cx="2529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Fonte: O autor (2025)</a:t>
            </a:r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41" name="Google Shape;341;g3a741b5c871_0_198"/>
          <p:cNvSpPr txBox="1"/>
          <p:nvPr/>
        </p:nvSpPr>
        <p:spPr>
          <a:xfrm>
            <a:off x="1739700" y="1787136"/>
            <a:ext cx="5664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8 – Checklist de inspeção da garra e esteira 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  <p:bldP spid="334" grpId="0" animBg="1"/>
      <p:bldP spid="335" grpId="0" animBg="1"/>
      <p:bldP spid="338" grpId="0"/>
      <p:bldP spid="340" grpId="0"/>
      <p:bldP spid="3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741b5c871_0_206"/>
          <p:cNvSpPr/>
          <p:nvPr/>
        </p:nvSpPr>
        <p:spPr>
          <a:xfrm>
            <a:off x="2167744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g3a741b5c871_0_206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3a741b5c871_0_206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g3a741b5c871_0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3a741b5c871_0_206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3a741b5c871_0_206" title="Captura de tela 2025-10-06 21444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2" y="1760933"/>
            <a:ext cx="8839201" cy="448431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a741b5c871_0_206"/>
          <p:cNvSpPr txBox="1"/>
          <p:nvPr/>
        </p:nvSpPr>
        <p:spPr>
          <a:xfrm>
            <a:off x="620944" y="1280355"/>
            <a:ext cx="7894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9 – Esquema de intertravamento das portas de acesso à máquina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g3a741b5c871_0_206"/>
          <p:cNvSpPr txBox="1"/>
          <p:nvPr/>
        </p:nvSpPr>
        <p:spPr>
          <a:xfrm>
            <a:off x="3267694" y="6245248"/>
            <a:ext cx="2600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Fonte: O autor (2025)</a:t>
            </a:r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  <p:bldP spid="347" grpId="0" animBg="1"/>
      <p:bldP spid="348" grpId="0" animBg="1"/>
      <p:bldP spid="352" grpId="0"/>
      <p:bldP spid="3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a741b5c871_0_228"/>
          <p:cNvSpPr/>
          <p:nvPr/>
        </p:nvSpPr>
        <p:spPr>
          <a:xfrm>
            <a:off x="2064228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g3a741b5c871_0_228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3a741b5c871_0_228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3a741b5c871_0_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a741b5c871_0_228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a741b5c871_0_228" title="20251108_17584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04093"/>
            <a:ext cx="8839204" cy="439802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3a741b5c871_0_228"/>
          <p:cNvSpPr txBox="1"/>
          <p:nvPr/>
        </p:nvSpPr>
        <p:spPr>
          <a:xfrm>
            <a:off x="3244950" y="6198937"/>
            <a:ext cx="2654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O autor (2025)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g3a741b5c871_0_228"/>
          <p:cNvSpPr txBox="1"/>
          <p:nvPr/>
        </p:nvSpPr>
        <p:spPr>
          <a:xfrm>
            <a:off x="1908900" y="1355235"/>
            <a:ext cx="5326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10 – Sensor de segurança para as portas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  <p:bldP spid="359" grpId="0" animBg="1"/>
      <p:bldP spid="360" grpId="0" animBg="1"/>
      <p:bldP spid="364" grpId="0"/>
      <p:bldP spid="36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741b5c871_0_236"/>
          <p:cNvSpPr/>
          <p:nvPr/>
        </p:nvSpPr>
        <p:spPr>
          <a:xfrm>
            <a:off x="2150490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g3a741b5c871_0_236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3a741b5c871_0_236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g3a741b5c871_0_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3a741b5c871_0_236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3a741b5c871_0_236" title="20251109_10243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2" y="1899411"/>
            <a:ext cx="8839199" cy="41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a741b5c871_0_236"/>
          <p:cNvSpPr txBox="1"/>
          <p:nvPr/>
        </p:nvSpPr>
        <p:spPr>
          <a:xfrm>
            <a:off x="2594700" y="1436968"/>
            <a:ext cx="3954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11 – Parada de emergência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g3a741b5c871_0_236"/>
          <p:cNvSpPr txBox="1"/>
          <p:nvPr/>
        </p:nvSpPr>
        <p:spPr>
          <a:xfrm>
            <a:off x="3280500" y="6059911"/>
            <a:ext cx="2583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O autor (2025)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/>
      <p:bldP spid="371" grpId="0" animBg="1"/>
      <p:bldP spid="372" grpId="0" animBg="1"/>
      <p:bldP spid="376" grpId="0"/>
      <p:bldP spid="37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a741b5c871_0_244"/>
          <p:cNvSpPr/>
          <p:nvPr/>
        </p:nvSpPr>
        <p:spPr>
          <a:xfrm>
            <a:off x="2167745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g3a741b5c871_0_244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3a741b5c871_0_244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g3a741b5c871_0_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3a741b5c871_0_244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3a741b5c871_0_244" title="20251108_17555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127" y="1781313"/>
            <a:ext cx="7056425" cy="429292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3a741b5c871_0_244"/>
          <p:cNvSpPr txBox="1"/>
          <p:nvPr/>
        </p:nvSpPr>
        <p:spPr>
          <a:xfrm>
            <a:off x="3540889" y="6074236"/>
            <a:ext cx="2778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O autor (2025)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g3a741b5c871_0_244"/>
          <p:cNvSpPr txBox="1"/>
          <p:nvPr/>
        </p:nvSpPr>
        <p:spPr>
          <a:xfrm>
            <a:off x="2630389" y="1308550"/>
            <a:ext cx="4599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12 – Zonas de acesso a máquina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3" grpId="0" animBg="1"/>
      <p:bldP spid="384" grpId="0" animBg="1"/>
      <p:bldP spid="388" grpId="0"/>
      <p:bldP spid="3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741b5c871_0_264"/>
          <p:cNvSpPr/>
          <p:nvPr/>
        </p:nvSpPr>
        <p:spPr>
          <a:xfrm>
            <a:off x="2184995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g3a741b5c871_0_264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3a741b5c871_0_264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g3a741b5c871_0_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a741b5c871_0_264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9" name="Google Shape;399;g3a741b5c871_0_264"/>
          <p:cNvGraphicFramePr/>
          <p:nvPr>
            <p:extLst>
              <p:ext uri="{D42A27DB-BD31-4B8C-83A1-F6EECF244321}">
                <p14:modId xmlns:p14="http://schemas.microsoft.com/office/powerpoint/2010/main" val="315250313"/>
              </p:ext>
            </p:extLst>
          </p:nvPr>
        </p:nvGraphicFramePr>
        <p:xfrm>
          <a:off x="444812" y="1805849"/>
          <a:ext cx="8254375" cy="3565980"/>
        </p:xfrm>
        <a:graphic>
          <a:graphicData uri="http://schemas.openxmlformats.org/drawingml/2006/table">
            <a:tbl>
              <a:tblPr>
                <a:noFill/>
                <a:tableStyleId>{ED50C831-1F68-4F0D-A5F0-8A2CA592401F}</a:tableStyleId>
              </a:tblPr>
              <a:tblGrid>
                <a:gridCol w="275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Avaliado</a:t>
                      </a:r>
                      <a:endParaRPr sz="18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Atendido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Observações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Proteções fixas e móveis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Incluídas nas áreas de risco </a:t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Paradas de emergência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Botão acessível no painel de controle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Intertravamentos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Abertura da porta interrompe operação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Sinalização e alarmes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Torre luminosa e sirene</a:t>
                      </a:r>
                      <a:endParaRPr sz="18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Checklists e documentação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Desenvolvido todos os documentos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0" name="Google Shape;400;g3a741b5c871_0_264"/>
          <p:cNvSpPr txBox="1"/>
          <p:nvPr/>
        </p:nvSpPr>
        <p:spPr>
          <a:xfrm>
            <a:off x="1570500" y="1374992"/>
            <a:ext cx="6003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Quadro 9 – Avaliação da conformidade com a NR-12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g3a741b5c871_0_264"/>
          <p:cNvSpPr txBox="1"/>
          <p:nvPr/>
        </p:nvSpPr>
        <p:spPr>
          <a:xfrm>
            <a:off x="3298349" y="5354576"/>
            <a:ext cx="2547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Fonte: O autor (2025)</a:t>
            </a:r>
            <a:r>
              <a:rPr lang="pt-BR" sz="16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/>
      <p:bldP spid="395" grpId="0" animBg="1"/>
      <p:bldP spid="396" grpId="0" animBg="1"/>
      <p:bldP spid="400" grpId="0"/>
      <p:bldP spid="40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741b5c871_0_272"/>
          <p:cNvSpPr/>
          <p:nvPr/>
        </p:nvSpPr>
        <p:spPr>
          <a:xfrm>
            <a:off x="2236755" y="239246"/>
            <a:ext cx="48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 Discussão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g3a741b5c871_0_272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3a741b5c871_0_272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g3a741b5c871_0_2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a741b5c871_0_272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a741b5c871_0_272"/>
          <p:cNvSpPr txBox="1"/>
          <p:nvPr/>
        </p:nvSpPr>
        <p:spPr>
          <a:xfrm>
            <a:off x="234600" y="1474975"/>
            <a:ext cx="8674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Ruídos no projeto</a:t>
            </a:r>
          </a:p>
          <a:p>
            <a:pPr algn="just"/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Foram identificados ruídos eletromagnéticos que geram instabilidade nos servomotores do sistema automatizado. 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/>
      <p:bldP spid="407" grpId="0" animBg="1"/>
      <p:bldP spid="408" grpId="0" animBg="1"/>
      <p:bldP spid="4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"/>
          <p:cNvSpPr/>
          <p:nvPr/>
        </p:nvSpPr>
        <p:spPr>
          <a:xfrm>
            <a:off x="3330157" y="232034"/>
            <a:ext cx="220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Conclusão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7"/>
          <p:cNvSpPr/>
          <p:nvPr/>
        </p:nvSpPr>
        <p:spPr>
          <a:xfrm>
            <a:off x="0" y="6812283"/>
            <a:ext cx="9144000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7"/>
          <p:cNvSpPr/>
          <p:nvPr/>
        </p:nvSpPr>
        <p:spPr>
          <a:xfrm>
            <a:off x="1249739" y="942177"/>
            <a:ext cx="7894263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"/>
          <p:cNvSpPr txBox="1"/>
          <p:nvPr/>
        </p:nvSpPr>
        <p:spPr>
          <a:xfrm>
            <a:off x="225625" y="1514125"/>
            <a:ext cx="86928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projeto confirmou a viabilidade de integrar sensores, servomotores, CLP e Arduino em um sistema automatizado seguro e eficiente. A aplicação da NR-12 garantiu proteção adequada por meio de dispositivos de emergência e barreiras físicas. Durante os testes, ruídos eletromagnéticos foram identificados e eliminados com capacitores, ferrites e supressores EMI/RFI, resultando em operação estável. O estudo reforça a importância da EMC e das ferramentas de segurança, como APR e checklists, para garantir confiabilidade e reduzir riscos. Conclui-se que tecnologia, segurança e controle de interferências são fundamentais para sistemas industriais precisos e confiáveis.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/>
      <p:bldP spid="417" grpId="0" animBg="1"/>
      <p:bldP spid="418" grpId="0" animBg="1"/>
      <p:bldP spid="4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/>
          <p:nvPr/>
        </p:nvSpPr>
        <p:spPr>
          <a:xfrm>
            <a:off x="3326248" y="276701"/>
            <a:ext cx="235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0" y="6812283"/>
            <a:ext cx="9144000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1249739" y="942177"/>
            <a:ext cx="7894263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279000" y="1265150"/>
            <a:ext cx="8586000" cy="53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surgiu a ideia do projeto?</a:t>
            </a:r>
          </a:p>
          <a:p>
            <a:pPr algn="just"/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Máquina está relacionado a aumento da produtividade;</a:t>
            </a:r>
          </a:p>
          <a:p>
            <a:pPr marL="95250" algn="just">
              <a:buClr>
                <a:schemeClr val="dk1"/>
              </a:buClr>
              <a:buSzPts val="2100"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Gerando riscos à saúde e segurança dos trabalhadores;</a:t>
            </a:r>
          </a:p>
          <a:p>
            <a:pPr marL="95250" algn="just">
              <a:buClr>
                <a:schemeClr val="dk1"/>
              </a:buClr>
              <a:buSzPts val="2100"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Calibri"/>
              <a:buChar char="●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Brasil ocupa o </a:t>
            </a: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4º lugar no ranking mundial de acidentes de trabalho</a:t>
            </a: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marL="95250" algn="just">
              <a:buClr>
                <a:schemeClr val="dk1"/>
              </a:buClr>
              <a:buSzPts val="2100"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Muitas empresas não realizam a adequação devido: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AutoNum type="alphaLcParenR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altos custos de investimento;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AutoNum type="alphaLcParenR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falta de fiscalização efetiva;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AutoNum type="alphaLcParenR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resistência cultural em relação à segurança.</a:t>
            </a:r>
          </a:p>
          <a:p>
            <a:pPr marL="95250" algn="just">
              <a:buClr>
                <a:schemeClr val="dk1"/>
              </a:buClr>
              <a:buSzPts val="2100"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Função do engenheiro:</a:t>
            </a:r>
          </a:p>
          <a:p>
            <a:pPr marL="95250" algn="just">
              <a:buClr>
                <a:schemeClr val="dk1"/>
              </a:buClr>
              <a:buSzPts val="2100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Precisa se preocupar não apenas em fazer funcionar o equipamento, e sim garantir segurança.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 animBg="1"/>
      <p:bldP spid="112" grpId="0" animBg="1"/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"/>
          <p:cNvSpPr/>
          <p:nvPr/>
        </p:nvSpPr>
        <p:spPr>
          <a:xfrm>
            <a:off x="3033685" y="232034"/>
            <a:ext cx="293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3000" b="1" cap="small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REFERÊNCIAS</a:t>
            </a:r>
            <a:endParaRPr sz="3000" b="1" cap="small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8"/>
          <p:cNvSpPr/>
          <p:nvPr/>
        </p:nvSpPr>
        <p:spPr>
          <a:xfrm>
            <a:off x="0" y="6812283"/>
            <a:ext cx="9144000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8"/>
          <p:cNvSpPr/>
          <p:nvPr/>
        </p:nvSpPr>
        <p:spPr>
          <a:xfrm>
            <a:off x="1249739" y="942177"/>
            <a:ext cx="7894263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8"/>
          <p:cNvSpPr/>
          <p:nvPr/>
        </p:nvSpPr>
        <p:spPr>
          <a:xfrm>
            <a:off x="443475" y="1389426"/>
            <a:ext cx="82572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AGÊNCIA BRASIL. Brasil registra mais de 612 mil acidentes de trabalho em 2022. Agência Brasil, 30 mar. 2023. Disponível em: https://agenciabrasil.ebc.com.br/geral/noticia/2023-03/brasil-registra-mais-de-612-mil acidentes-de-trabalho-em-2022. Acesso em: 10 set. 2025.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ct val="150000"/>
              </a:lnSpc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ARAÚJO, Giovanni Moraes de. Normas regulamentadoras comentadas: legislação de segurança e saúde no trabalho. 4. ed. rev., ampl. e atual. São Paulo: G. M. de Araújo, 2003.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ct val="150000"/>
              </a:lnSpc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BRASIL. Código Penal. Decreto-Lei nº 2.848, de 7 de dezembro de 1940. Diário Oficial da União: seção 1, Brasília, DF, 31 dez. 1940. Disponível em: https://www.planalto.gov.br/ccivil_03/decreto-lei/del2848compilado.htm. Acesso em: 15 out. 2025.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ct val="150000"/>
              </a:lnSpc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KÜNZEL, Walter Luís; RODRIGUES, Gerson. HRN (Hazard Rating Number) na Norma NR-12: eficácia × obrigatoriedade. Revisão 02: 12 jun. 2019. Braço do Norte: B&amp;K Consultoria e Projetos em Engenharia Mecânica, 2019. Disponível em: http://www.bekengenharia.com.br. Acesso em: 27 ago. 2025.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0" name="Google Shape;43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8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8067"/>
            <a:ext cx="1184368" cy="117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/>
      <p:bldP spid="427" grpId="0" animBg="1"/>
      <p:bldP spid="428" grpId="0" animBg="1"/>
      <p:bldP spid="4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9"/>
          <p:cNvSpPr txBox="1">
            <a:spLocks noGrp="1"/>
          </p:cNvSpPr>
          <p:nvPr>
            <p:ph type="ctrTitle"/>
          </p:nvPr>
        </p:nvSpPr>
        <p:spPr>
          <a:xfrm>
            <a:off x="746378" y="4206158"/>
            <a:ext cx="7849943" cy="10450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br>
              <a:rPr lang="pt-BR" sz="3600" b="1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pt-BR" sz="3600" b="1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pt-BR" sz="36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5300" b="1">
                <a:latin typeface="Times New Roman"/>
                <a:ea typeface="Times New Roman"/>
                <a:cs typeface="Times New Roman"/>
                <a:sym typeface="Times New Roman"/>
              </a:rPr>
              <a:t>Obrigado</a:t>
            </a:r>
            <a:r>
              <a:rPr lang="pt-BR" sz="3600" b="1"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br>
              <a:rPr lang="pt-BR" sz="3600" b="1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9"/>
          <p:cNvSpPr txBox="1"/>
          <p:nvPr/>
        </p:nvSpPr>
        <p:spPr>
          <a:xfrm>
            <a:off x="129050" y="5452925"/>
            <a:ext cx="4785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br>
              <a:rPr lang="pt-BR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pt-BR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pt-BR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 do Nascimento Pereira</a:t>
            </a:r>
            <a:endParaRPr/>
          </a:p>
        </p:txBody>
      </p:sp>
      <p:sp>
        <p:nvSpPr>
          <p:cNvPr id="438" name="Google Shape;438;p9"/>
          <p:cNvSpPr txBox="1"/>
          <p:nvPr/>
        </p:nvSpPr>
        <p:spPr>
          <a:xfrm>
            <a:off x="847725" y="5918500"/>
            <a:ext cx="3632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pt-BR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williampereira2120@alunos.fho.edu.br</a:t>
            </a:r>
            <a:endParaRPr/>
          </a:p>
        </p:txBody>
      </p:sp>
      <p:pic>
        <p:nvPicPr>
          <p:cNvPr id="439" name="Google Shape;439;p9" descr="Resultado de imagem para emai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340" y="6024617"/>
            <a:ext cx="188072" cy="23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058" y="538699"/>
            <a:ext cx="4351502" cy="92897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9"/>
          <p:cNvSpPr/>
          <p:nvPr/>
        </p:nvSpPr>
        <p:spPr>
          <a:xfrm>
            <a:off x="0" y="6812283"/>
            <a:ext cx="9144000" cy="45719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2738" y="2"/>
            <a:ext cx="2431262" cy="232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9" descr="Text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97094" y="1420677"/>
            <a:ext cx="2549815" cy="253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7" grpId="0"/>
      <p:bldP spid="438" grpId="0"/>
      <p:bldP spid="4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741b5c871_0_19"/>
          <p:cNvSpPr/>
          <p:nvPr/>
        </p:nvSpPr>
        <p:spPr>
          <a:xfrm>
            <a:off x="1969164" y="241087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Revisão de Literatura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g3a741b5c871_0_19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3a741b5c871_0_19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3a741b5c871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a741b5c871_0_19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0811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a741b5c871_0_19"/>
          <p:cNvSpPr txBox="1"/>
          <p:nvPr/>
        </p:nvSpPr>
        <p:spPr>
          <a:xfrm>
            <a:off x="240900" y="1257900"/>
            <a:ext cx="8662200" cy="503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Explicando o conceito de cada ferramenta utilizada no desenvolvimento:</a:t>
            </a:r>
          </a:p>
          <a:p>
            <a:pPr algn="just"/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Automação industrial</a:t>
            </a: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automação industrial consiste na utilização de recursos tecnológicos para monitorar e controlar processos produtivos com mínima intervenção humana.</a:t>
            </a:r>
          </a:p>
          <a:p>
            <a:pPr algn="just"/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Segurança em máquinas e equipamentos</a:t>
            </a: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Conforme previsto no Código Penal do Brasileiro (BRASIL, 1940) em leis civis e criminais. 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homicídio culposo (Art. 121);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ofender a integridade corporal (Art. 129);</a:t>
            </a:r>
          </a:p>
          <a:p>
            <a:pPr marL="457200" indent="-457200" algn="just">
              <a:buFont typeface="+mj-lt"/>
              <a:buAutoNum type="alphaLcParenR"/>
            </a:pP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expor outrem a perigo direto e iminente (Art. 132).</a:t>
            </a:r>
          </a:p>
          <a:p>
            <a:pPr algn="just"/>
            <a:endParaRPr lang="pt-BR"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 animBg="1"/>
      <p:bldP spid="122" grpId="0" animBg="1"/>
      <p:bldP spid="1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741b5c871_0_28"/>
          <p:cNvSpPr/>
          <p:nvPr/>
        </p:nvSpPr>
        <p:spPr>
          <a:xfrm>
            <a:off x="1900152" y="241087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Revisão de Literatura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g3a741b5c871_0_28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3a741b5c871_0_28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3a741b5c871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a741b5c871_0_28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0811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a741b5c871_0_28"/>
          <p:cNvSpPr txBox="1"/>
          <p:nvPr/>
        </p:nvSpPr>
        <p:spPr>
          <a:xfrm>
            <a:off x="240900" y="1364775"/>
            <a:ext cx="8662200" cy="53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 Regulamentadora NR-12</a:t>
            </a: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Instituída pelo Ministério do Trabalho e Emprego, define requisitos mínimos para prevenir acidentes e doenças ocupacionais em ambientes industriais (BRASIL, 2025).</a:t>
            </a:r>
          </a:p>
          <a:p>
            <a:pPr algn="just"/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Fundamentos sobre o sistema de sensores e controladores</a:t>
            </a: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função dos sensores é fazer o monitoramento contínuo e a resposta instantânea a condições de risco (STEVAN JR., 2015).</a:t>
            </a:r>
          </a:p>
          <a:p>
            <a:pPr algn="just"/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Ruídos eletromagnéticos e interferências em circuitos eletrônicos </a:t>
            </a: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ruídos eletromagnéticos são sinais indesejados que interferem nos sinais elétricos de um circuito, podendo causar falhas de funcionamento, leituras incorretas e instabilidade em sistemas automatizados (SEDRA; SMITH, 2017).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 animBg="1"/>
      <p:bldP spid="132" grpId="0" animBg="1"/>
      <p:bldP spid="1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741b5c871_0_46"/>
          <p:cNvSpPr/>
          <p:nvPr/>
        </p:nvSpPr>
        <p:spPr>
          <a:xfrm>
            <a:off x="1969164" y="241087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Revisão de Literatura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g3a741b5c871_0_46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3a741b5c871_0_46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3a741b5c871_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a741b5c871_0_46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0811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a741b5c871_0_46"/>
          <p:cNvSpPr txBox="1"/>
          <p:nvPr/>
        </p:nvSpPr>
        <p:spPr>
          <a:xfrm>
            <a:off x="240900" y="1364775"/>
            <a:ext cx="8662200" cy="567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Estratégias de prevenção e controle de riscos em sistemas automatizados, como:</a:t>
            </a: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Char char="●"/>
            </a:pP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61950" algn="just">
              <a:buClr>
                <a:schemeClr val="dk1"/>
              </a:buClr>
              <a:buSzPts val="2100"/>
              <a:buFont typeface="Times New Roman"/>
              <a:buAutoNum type="alphaLcParenR"/>
            </a:pP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análise preliminar de riscos</a:t>
            </a: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Ferramenta utilizada nas fases iniciais de projetos ou atividades industriais, com o objetivo de identificar antecipadamente os perigos e avaliar os riscos associados (ABNT. NBR ISO 12100, 2013);</a:t>
            </a:r>
          </a:p>
          <a:p>
            <a:pPr algn="just"/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5250" algn="just">
              <a:buClr>
                <a:schemeClr val="dk1"/>
              </a:buClr>
              <a:buSzPts val="2100"/>
            </a:pP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 mapa de risco</a:t>
            </a: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mapas de risco é uma ferramenta visual utilizada para identificar e representar os perigos existentes no ambiente de trabalho (CIPAIGCE ,2024);</a:t>
            </a:r>
          </a:p>
          <a:p>
            <a:pPr algn="just"/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5250" algn="just">
              <a:buClr>
                <a:schemeClr val="dk1"/>
              </a:buClr>
              <a:buSzPts val="2100"/>
            </a:pPr>
            <a:r>
              <a:rPr lang="pt-BR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 metodologia HRN</a:t>
            </a: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HRN (</a:t>
            </a:r>
            <a:r>
              <a:rPr lang="pt-BR" sz="21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Hazard</a:t>
            </a:r>
            <a:r>
              <a:rPr lang="pt-BR" sz="21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Rating </a:t>
            </a:r>
            <a:r>
              <a:rPr lang="pt-BR" sz="21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</a:t>
            </a:r>
            <a:r>
              <a:rPr lang="pt-B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é um método usado para estimar e priorizar riscos em máquinas e equipamentos, principalmente nas adequações à NR-12 (KÜNZEL; RODRIGUES, 2019). 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 animBg="1"/>
      <p:bldP spid="142" grpId="0" animBg="1"/>
      <p:bldP spid="1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741b5c871_0_323"/>
          <p:cNvSpPr/>
          <p:nvPr/>
        </p:nvSpPr>
        <p:spPr>
          <a:xfrm>
            <a:off x="1934658" y="241087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Revisão de Literatura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3a741b5c871_0_323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a741b5c871_0_323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3a741b5c871_0_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a741b5c871_0_323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0811"/>
            <a:ext cx="1184368" cy="11770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5" name="Google Shape;155;g3a741b5c871_0_323"/>
          <p:cNvGraphicFramePr/>
          <p:nvPr>
            <p:extLst>
              <p:ext uri="{D42A27DB-BD31-4B8C-83A1-F6EECF244321}">
                <p14:modId xmlns:p14="http://schemas.microsoft.com/office/powerpoint/2010/main" val="684116244"/>
              </p:ext>
            </p:extLst>
          </p:nvPr>
        </p:nvGraphicFramePr>
        <p:xfrm>
          <a:off x="952500" y="1617503"/>
          <a:ext cx="7239000" cy="4388850"/>
        </p:xfrm>
        <a:graphic>
          <a:graphicData uri="http://schemas.openxmlformats.org/drawingml/2006/table">
            <a:tbl>
              <a:tblPr>
                <a:noFill/>
                <a:tableStyleId>{ED50C831-1F68-4F0D-A5F0-8A2CA592401F}</a:tableStyleId>
              </a:tblPr>
              <a:tblGrid>
                <a:gridCol w="111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Valor </a:t>
                      </a:r>
                      <a:endParaRPr sz="18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Descrição</a:t>
                      </a:r>
                      <a:endParaRPr sz="18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Frequência</a:t>
                      </a:r>
                      <a:endParaRPr sz="18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0,033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Quase impossível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Pode ocorrer em extremas circunstâncias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Altamente improvável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Mas pode ocorrer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1,50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Impossível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Embora inconcebível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Possível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Mas não usual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5,00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Alguma chance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Pode acontecer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8,00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Provável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 surpresas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10,00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Muito provável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Esperado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15,00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Certeza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 dúvida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6" name="Google Shape;156;g3a741b5c871_0_323"/>
          <p:cNvSpPr txBox="1"/>
          <p:nvPr/>
        </p:nvSpPr>
        <p:spPr>
          <a:xfrm>
            <a:off x="1923072" y="1186646"/>
            <a:ext cx="529785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Quadro 1 – Classificação da probabilidade de ocorrência (LO)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3a741b5c871_0_323"/>
          <p:cNvSpPr txBox="1"/>
          <p:nvPr/>
        </p:nvSpPr>
        <p:spPr>
          <a:xfrm>
            <a:off x="2296768" y="6006353"/>
            <a:ext cx="455046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Adaptado de KÜNZEL; RODRIGUES (2019)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 animBg="1"/>
      <p:bldP spid="152" grpId="0" animBg="1"/>
      <p:bldP spid="156" grpId="0"/>
      <p:bldP spid="1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741b5c871_0_366"/>
          <p:cNvSpPr/>
          <p:nvPr/>
        </p:nvSpPr>
        <p:spPr>
          <a:xfrm>
            <a:off x="1951911" y="241087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Revisão de Literatura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g3a741b5c871_0_366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a741b5c871_0_366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3a741b5c871_0_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a741b5c871_0_366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0811"/>
            <a:ext cx="1184368" cy="11770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" name="Google Shape;167;g3a741b5c871_0_366"/>
          <p:cNvGraphicFramePr/>
          <p:nvPr>
            <p:extLst>
              <p:ext uri="{D42A27DB-BD31-4B8C-83A1-F6EECF244321}">
                <p14:modId xmlns:p14="http://schemas.microsoft.com/office/powerpoint/2010/main" val="3952284427"/>
              </p:ext>
            </p:extLst>
          </p:nvPr>
        </p:nvGraphicFramePr>
        <p:xfrm>
          <a:off x="890150" y="1861680"/>
          <a:ext cx="7363700" cy="3200190"/>
        </p:xfrm>
        <a:graphic>
          <a:graphicData uri="http://schemas.openxmlformats.org/drawingml/2006/table">
            <a:tbl>
              <a:tblPr>
                <a:noFill/>
                <a:tableStyleId>{ED50C831-1F68-4F0D-A5F0-8A2CA592401F}</a:tableStyleId>
              </a:tblPr>
              <a:tblGrid>
                <a:gridCol w="374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Valor </a:t>
                      </a:r>
                      <a:endParaRPr sz="18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Descrição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0,50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Anualmente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1,00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Mensalmente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1,50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Semestralmente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2,00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Diariamente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4,00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 termos de horas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5,00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Constante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8" name="Google Shape;168;g3a741b5c871_0_366"/>
          <p:cNvSpPr txBox="1"/>
          <p:nvPr/>
        </p:nvSpPr>
        <p:spPr>
          <a:xfrm>
            <a:off x="2369415" y="1449783"/>
            <a:ext cx="440517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Quadro 2 – Frequência de exposição ao risco (FE)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3a741b5c871_0_366"/>
          <p:cNvSpPr txBox="1"/>
          <p:nvPr/>
        </p:nvSpPr>
        <p:spPr>
          <a:xfrm>
            <a:off x="2369415" y="5042910"/>
            <a:ext cx="457210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Adaptado de KÜNZEL; RODRIGUES (2019)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 animBg="1"/>
      <p:bldP spid="164" grpId="0" animBg="1"/>
      <p:bldP spid="168" grpId="0"/>
      <p:bldP spid="1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741b5c871_0_386"/>
          <p:cNvSpPr/>
          <p:nvPr/>
        </p:nvSpPr>
        <p:spPr>
          <a:xfrm>
            <a:off x="1951911" y="241087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pt-BR" sz="3000" b="1" cap="small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Revisão de Literatura </a:t>
            </a:r>
            <a:endParaRPr sz="3000" b="1" cap="small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g3a741b5c871_0_386"/>
          <p:cNvSpPr/>
          <p:nvPr/>
        </p:nvSpPr>
        <p:spPr>
          <a:xfrm>
            <a:off x="0" y="6812281"/>
            <a:ext cx="91440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a741b5c871_0_386"/>
          <p:cNvSpPr/>
          <p:nvPr/>
        </p:nvSpPr>
        <p:spPr>
          <a:xfrm>
            <a:off x="1249737" y="942175"/>
            <a:ext cx="7894200" cy="45600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3a741b5c871_0_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775" y="351406"/>
            <a:ext cx="1895856" cy="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a741b5c871_0_386" descr="Text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69" y="80811"/>
            <a:ext cx="1184368" cy="1177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a741b5c871_0_386"/>
          <p:cNvSpPr txBox="1"/>
          <p:nvPr/>
        </p:nvSpPr>
        <p:spPr>
          <a:xfrm>
            <a:off x="2625587" y="1030709"/>
            <a:ext cx="389282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Quadro 3 – Critérios de possível lesão (DPH)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g3a741b5c871_0_386"/>
          <p:cNvSpPr txBox="1"/>
          <p:nvPr/>
        </p:nvSpPr>
        <p:spPr>
          <a:xfrm>
            <a:off x="2288985" y="6329665"/>
            <a:ext cx="456602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Adaptado de KÜNZEL; RODRIGUES (2019)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1" name="Google Shape;181;g3a741b5c871_0_386"/>
          <p:cNvGraphicFramePr/>
          <p:nvPr>
            <p:extLst>
              <p:ext uri="{D42A27DB-BD31-4B8C-83A1-F6EECF244321}">
                <p14:modId xmlns:p14="http://schemas.microsoft.com/office/powerpoint/2010/main" val="191005965"/>
              </p:ext>
            </p:extLst>
          </p:nvPr>
        </p:nvGraphicFramePr>
        <p:xfrm>
          <a:off x="275612" y="1486179"/>
          <a:ext cx="8592775" cy="4846020"/>
        </p:xfrm>
        <a:graphic>
          <a:graphicData uri="http://schemas.openxmlformats.org/drawingml/2006/table">
            <a:tbl>
              <a:tblPr>
                <a:noFill/>
                <a:tableStyleId>{ED50C831-1F68-4F0D-A5F0-8A2CA592401F}</a:tableStyleId>
              </a:tblPr>
              <a:tblGrid>
                <a:gridCol w="109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Valor </a:t>
                      </a:r>
                      <a:endParaRPr sz="18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Descrição </a:t>
                      </a:r>
                      <a:endParaRPr sz="18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0,1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Arranhão ou escoriação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0,5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Dilaceramento, corte ou enfermidade leve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Fratura leve de ossos, dedos das mãos ou dedos dos pés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Fratura grave nos ossos, mão, braço ou perna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Perda de 1 ou 2 dedos das mãos ou pés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Amputação da perna, mãos, perda parcial da audição ou visão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10,0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Amputação de 2 pernas ou mãos, perda parcial da audição ou visão de ambos ouvidos ou olhos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12,0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Enfermidade permanente ou crítica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15,0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Fatalidade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5" grpId="0" animBg="1"/>
      <p:bldP spid="176" grpId="0" animBg="1"/>
      <p:bldP spid="179" grpId="0"/>
      <p:bldP spid="180" grpId="0"/>
    </p:bldLst>
  </p:timing>
</p:sld>
</file>

<file path=ppt/theme/theme1.xml><?xml version="1.0" encoding="utf-8"?>
<a:theme xmlns:a="http://schemas.openxmlformats.org/drawingml/2006/main" name="Gotícula">
  <a:themeElements>
    <a:clrScheme name="Gotícul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ícu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ícu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382</TotalTime>
  <Words>1891</Words>
  <Application>Microsoft Office PowerPoint</Application>
  <PresentationFormat>Apresentação na tela (4:3)</PresentationFormat>
  <Paragraphs>325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Tw Cen MT</vt:lpstr>
      <vt:lpstr>Gotícula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 Obrigado!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William Nascimento Pereira</cp:lastModifiedBy>
  <cp:revision>5</cp:revision>
  <dcterms:created xsi:type="dcterms:W3CDTF">2017-09-26T22:31:49Z</dcterms:created>
  <dcterms:modified xsi:type="dcterms:W3CDTF">2025-11-30T22:26:00Z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